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7" r:id="rId4"/>
    <p:sldId id="259" r:id="rId5"/>
    <p:sldId id="260" r:id="rId6"/>
    <p:sldId id="274" r:id="rId7"/>
    <p:sldId id="266" r:id="rId8"/>
    <p:sldId id="262" r:id="rId9"/>
    <p:sldId id="285" r:id="rId10"/>
    <p:sldId id="270" r:id="rId11"/>
    <p:sldId id="269" r:id="rId12"/>
    <p:sldId id="276" r:id="rId13"/>
    <p:sldId id="273" r:id="rId14"/>
    <p:sldId id="265" r:id="rId15"/>
  </p:sldIdLst>
  <p:sldSz cx="18288000" cy="10287000"/>
  <p:notesSz cx="6858000" cy="9144000"/>
  <p:embeddedFontLst>
    <p:embeddedFont>
      <p:font typeface="Bahnschrift" panose="020B0502040204020203" pitchFamily="34" charset="0"/>
      <p:regular r:id="rId16"/>
      <p:bold r:id="rId17"/>
    </p:embeddedFont>
    <p:embeddedFont>
      <p:font typeface="Bahnschrift Light Condensed" panose="020B0502040204020203" pitchFamily="34" charset="0"/>
      <p:regular r:id="rId18"/>
    </p:embeddedFont>
    <p:embeddedFont>
      <p:font typeface="Bahnschrift Light SemiCondensed" panose="020B0502040204020203" pitchFamily="34" charset="0"/>
      <p:regular r:id="rId19"/>
    </p:embeddedFont>
    <p:embeddedFont>
      <p:font typeface="Bookman Old Style" panose="02050604050505020204" pitchFamily="18" charset="0"/>
      <p:regular r:id="rId20"/>
      <p:bold r:id="rId21"/>
      <p:italic r:id="rId22"/>
      <p:boldItalic r:id="rId23"/>
    </p:embeddedFont>
    <p:embeddedFont>
      <p:font typeface="Kollektif" panose="020B0604020202020204" charset="0"/>
      <p:regular r:id="rId24"/>
    </p:embeddedFont>
    <p:embeddedFont>
      <p:font typeface="Stencil" panose="040409050D0802020404" pitchFamily="82" charset="0"/>
      <p:regular r:id="rId25"/>
    </p:embeddedFont>
    <p:embeddedFont>
      <p:font typeface="Yeseva One"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22" autoAdjust="0"/>
  </p:normalViewPr>
  <p:slideViewPr>
    <p:cSldViewPr>
      <p:cViewPr varScale="1">
        <p:scale>
          <a:sx n="54" d="100"/>
          <a:sy n="54" d="100"/>
        </p:scale>
        <p:origin x="778"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3.png"/><Relationship Id="rId7" Type="http://schemas.openxmlformats.org/officeDocument/2006/relationships/image" Target="../media/image55.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54.svg"/></Relationships>
</file>

<file path=ppt/slides/_rels/slide11.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27.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4.svg"/><Relationship Id="rId11" Type="http://schemas.openxmlformats.org/officeDocument/2006/relationships/image" Target="../media/image61.png"/><Relationship Id="rId5" Type="http://schemas.openxmlformats.org/officeDocument/2006/relationships/image" Target="../media/image33.png"/><Relationship Id="rId10" Type="http://schemas.openxmlformats.org/officeDocument/2006/relationships/image" Target="../media/image60.svg"/><Relationship Id="rId4" Type="http://schemas.openxmlformats.org/officeDocument/2006/relationships/image" Target="../media/image28.svg"/><Relationship Id="rId9" Type="http://schemas.openxmlformats.org/officeDocument/2006/relationships/image" Target="../media/image59.png"/></Relationships>
</file>

<file path=ppt/slides/_rels/slide1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27.png"/><Relationship Id="rId7" Type="http://schemas.openxmlformats.org/officeDocument/2006/relationships/image" Target="../media/image65.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28.svg"/></Relationships>
</file>

<file path=ppt/slides/_rels/slide13.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27.png"/><Relationship Id="rId7" Type="http://schemas.openxmlformats.org/officeDocument/2006/relationships/image" Target="../media/image67.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28.svg"/><Relationship Id="rId9" Type="http://schemas.openxmlformats.org/officeDocument/2006/relationships/image" Target="../media/image69.png"/></Relationships>
</file>

<file path=ppt/slides/_rels/slide14.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73.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72.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10.png"/><Relationship Id="rId5" Type="http://schemas.openxmlformats.org/officeDocument/2006/relationships/image" Target="../media/image22.png"/><Relationship Id="rId10" Type="http://schemas.openxmlformats.org/officeDocument/2006/relationships/image" Target="../media/image71.svg"/><Relationship Id="rId4" Type="http://schemas.openxmlformats.org/officeDocument/2006/relationships/image" Target="../media/image21.svg"/><Relationship Id="rId9" Type="http://schemas.openxmlformats.org/officeDocument/2006/relationships/image" Target="../media/image70.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svg"/></Relationships>
</file>

<file path=ppt/slides/_rels/slide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6.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7.png"/><Relationship Id="rId7" Type="http://schemas.openxmlformats.org/officeDocument/2006/relationships/image" Target="../media/image33.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28.svg"/><Relationship Id="rId9" Type="http://schemas.openxmlformats.org/officeDocument/2006/relationships/image" Target="../media/image35.png"/></Relationships>
</file>

<file path=ppt/slides/_rels/slide7.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7.png"/><Relationship Id="rId7" Type="http://schemas.openxmlformats.org/officeDocument/2006/relationships/image" Target="../media/image33.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41.png"/><Relationship Id="rId5" Type="http://schemas.openxmlformats.org/officeDocument/2006/relationships/image" Target="../media/image37.png"/><Relationship Id="rId10" Type="http://schemas.openxmlformats.org/officeDocument/2006/relationships/image" Target="../media/image40.png"/><Relationship Id="rId4" Type="http://schemas.openxmlformats.org/officeDocument/2006/relationships/image" Target="../media/image28.svg"/><Relationship Id="rId9" Type="http://schemas.openxmlformats.org/officeDocument/2006/relationships/image" Target="../media/image39.png"/></Relationships>
</file>

<file path=ppt/slides/_rels/slide8.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27.png"/><Relationship Id="rId7" Type="http://schemas.openxmlformats.org/officeDocument/2006/relationships/image" Target="../media/image44.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28.svg"/><Relationship Id="rId9" Type="http://schemas.openxmlformats.org/officeDocument/2006/relationships/image" Target="../media/image46.png"/></Relationships>
</file>

<file path=ppt/slides/_rels/slide9.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4.svg"/><Relationship Id="rId4" Type="http://schemas.openxmlformats.org/officeDocument/2006/relationships/image" Target="../media/image50.png"/><Relationship Id="rId9"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287"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r="-48" b="-38974"/>
            </a:stretch>
          </a:blipFill>
        </p:spPr>
        <p:txBody>
          <a:bodyPr/>
          <a:lstStyle/>
          <a:p>
            <a:endParaRPr lang="en-IN" dirty="0"/>
          </a:p>
        </p:txBody>
      </p:sp>
      <p:sp>
        <p:nvSpPr>
          <p:cNvPr id="3" name="Freeform 3"/>
          <p:cNvSpPr/>
          <p:nvPr/>
        </p:nvSpPr>
        <p:spPr>
          <a:xfrm>
            <a:off x="-1230184" y="4845467"/>
            <a:ext cx="7351517" cy="6161908"/>
          </a:xfrm>
          <a:custGeom>
            <a:avLst/>
            <a:gdLst/>
            <a:ahLst/>
            <a:cxnLst/>
            <a:rect l="l" t="t" r="r" b="b"/>
            <a:pathLst>
              <a:path w="7351517" h="6161908">
                <a:moveTo>
                  <a:pt x="0" y="0"/>
                </a:moveTo>
                <a:lnTo>
                  <a:pt x="7351517" y="0"/>
                </a:lnTo>
                <a:lnTo>
                  <a:pt x="7351517" y="6161908"/>
                </a:lnTo>
                <a:lnTo>
                  <a:pt x="0" y="61619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1057904" flipH="1">
            <a:off x="13907800" y="625481"/>
            <a:ext cx="4971166" cy="4350613"/>
          </a:xfrm>
          <a:custGeom>
            <a:avLst/>
            <a:gdLst/>
            <a:ahLst/>
            <a:cxnLst/>
            <a:rect l="l" t="t" r="r" b="b"/>
            <a:pathLst>
              <a:path w="4971166" h="4350613">
                <a:moveTo>
                  <a:pt x="4971166" y="0"/>
                </a:moveTo>
                <a:lnTo>
                  <a:pt x="0" y="0"/>
                </a:lnTo>
                <a:lnTo>
                  <a:pt x="0" y="4350614"/>
                </a:lnTo>
                <a:lnTo>
                  <a:pt x="4971166" y="4350614"/>
                </a:lnTo>
                <a:lnTo>
                  <a:pt x="4971166"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10800000" flipV="1">
            <a:off x="13147387" y="9258300"/>
            <a:ext cx="10287000" cy="4881649"/>
          </a:xfrm>
          <a:custGeom>
            <a:avLst/>
            <a:gdLst/>
            <a:ahLst/>
            <a:cxnLst/>
            <a:rect l="l" t="t" r="r" b="b"/>
            <a:pathLst>
              <a:path w="10287000" h="4881649">
                <a:moveTo>
                  <a:pt x="0" y="4881649"/>
                </a:moveTo>
                <a:lnTo>
                  <a:pt x="10287000" y="4881649"/>
                </a:lnTo>
                <a:lnTo>
                  <a:pt x="10287000" y="0"/>
                </a:lnTo>
                <a:lnTo>
                  <a:pt x="0" y="0"/>
                </a:lnTo>
                <a:lnTo>
                  <a:pt x="0" y="4881649"/>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rot="5400000">
            <a:off x="12115800" y="9456167"/>
            <a:ext cx="574387" cy="574387"/>
          </a:xfrm>
          <a:custGeom>
            <a:avLst/>
            <a:gdLst/>
            <a:ahLst/>
            <a:cxnLst/>
            <a:rect l="l" t="t" r="r" b="b"/>
            <a:pathLst>
              <a:path w="574387" h="574387">
                <a:moveTo>
                  <a:pt x="0" y="0"/>
                </a:moveTo>
                <a:lnTo>
                  <a:pt x="574387" y="0"/>
                </a:lnTo>
                <a:lnTo>
                  <a:pt x="574387" y="574387"/>
                </a:lnTo>
                <a:lnTo>
                  <a:pt x="0" y="57438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rot="5400000">
            <a:off x="11084213" y="9456167"/>
            <a:ext cx="574387" cy="574387"/>
          </a:xfrm>
          <a:custGeom>
            <a:avLst/>
            <a:gdLst/>
            <a:ahLst/>
            <a:cxnLst/>
            <a:rect l="l" t="t" r="r" b="b"/>
            <a:pathLst>
              <a:path w="574387" h="574387">
                <a:moveTo>
                  <a:pt x="0" y="0"/>
                </a:moveTo>
                <a:lnTo>
                  <a:pt x="574387" y="0"/>
                </a:lnTo>
                <a:lnTo>
                  <a:pt x="574387" y="574387"/>
                </a:lnTo>
                <a:lnTo>
                  <a:pt x="0" y="57438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flipV="1">
            <a:off x="-4724400" y="-4076700"/>
            <a:ext cx="10287000" cy="4881649"/>
          </a:xfrm>
          <a:custGeom>
            <a:avLst/>
            <a:gdLst/>
            <a:ahLst/>
            <a:cxnLst/>
            <a:rect l="l" t="t" r="r" b="b"/>
            <a:pathLst>
              <a:path w="10287000" h="4881649">
                <a:moveTo>
                  <a:pt x="0" y="4881649"/>
                </a:moveTo>
                <a:lnTo>
                  <a:pt x="10287000" y="4881649"/>
                </a:lnTo>
                <a:lnTo>
                  <a:pt x="10287000" y="0"/>
                </a:lnTo>
                <a:lnTo>
                  <a:pt x="0" y="0"/>
                </a:lnTo>
                <a:lnTo>
                  <a:pt x="0" y="4881649"/>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rot="-5400000">
            <a:off x="5834140" y="256446"/>
            <a:ext cx="574387" cy="574387"/>
          </a:xfrm>
          <a:custGeom>
            <a:avLst/>
            <a:gdLst/>
            <a:ahLst/>
            <a:cxnLst/>
            <a:rect l="l" t="t" r="r" b="b"/>
            <a:pathLst>
              <a:path w="574387" h="574387">
                <a:moveTo>
                  <a:pt x="0" y="0"/>
                </a:moveTo>
                <a:lnTo>
                  <a:pt x="574386" y="0"/>
                </a:lnTo>
                <a:lnTo>
                  <a:pt x="574386" y="574387"/>
                </a:lnTo>
                <a:lnTo>
                  <a:pt x="0" y="57438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rot="-5400000">
            <a:off x="6865726" y="256446"/>
            <a:ext cx="574387" cy="574387"/>
          </a:xfrm>
          <a:custGeom>
            <a:avLst/>
            <a:gdLst/>
            <a:ahLst/>
            <a:cxnLst/>
            <a:rect l="l" t="t" r="r" b="b"/>
            <a:pathLst>
              <a:path w="574387" h="574387">
                <a:moveTo>
                  <a:pt x="0" y="0"/>
                </a:moveTo>
                <a:lnTo>
                  <a:pt x="574387" y="0"/>
                </a:lnTo>
                <a:lnTo>
                  <a:pt x="574387" y="574387"/>
                </a:lnTo>
                <a:lnTo>
                  <a:pt x="0" y="57438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TextBox 13"/>
          <p:cNvSpPr txBox="1"/>
          <p:nvPr/>
        </p:nvSpPr>
        <p:spPr>
          <a:xfrm>
            <a:off x="1981200" y="3619500"/>
            <a:ext cx="12536606" cy="2746906"/>
          </a:xfrm>
          <a:prstGeom prst="rect">
            <a:avLst/>
          </a:prstGeom>
        </p:spPr>
        <p:txBody>
          <a:bodyPr wrap="square" lIns="0" tIns="0" rIns="0" bIns="0" rtlCol="0" anchor="t">
            <a:spAutoFit/>
          </a:bodyPr>
          <a:lstStyle/>
          <a:p>
            <a:pPr algn="ctr">
              <a:lnSpc>
                <a:spcPts val="6824"/>
              </a:lnSpc>
              <a:spcBef>
                <a:spcPct val="0"/>
              </a:spcBef>
            </a:pPr>
            <a:r>
              <a:rPr lang="en-US" sz="9600" b="1" dirty="0">
                <a:solidFill>
                  <a:schemeClr val="bg1"/>
                </a:solidFill>
                <a:latin typeface="Bookman Old Style" panose="02050604050505020204" pitchFamily="18" charset="0"/>
                <a:ea typeface="Kollektif"/>
                <a:cs typeface="Kollektif"/>
                <a:sym typeface="Kollektif"/>
              </a:rPr>
              <a:t>MAVEN MOVIES</a:t>
            </a:r>
          </a:p>
          <a:p>
            <a:pPr algn="ctr">
              <a:lnSpc>
                <a:spcPts val="6824"/>
              </a:lnSpc>
              <a:spcBef>
                <a:spcPct val="0"/>
              </a:spcBef>
            </a:pPr>
            <a:endParaRPr lang="en-US" sz="9600" b="1" dirty="0">
              <a:solidFill>
                <a:schemeClr val="bg1"/>
              </a:solidFill>
              <a:latin typeface="Bookman Old Style" panose="02050604050505020204" pitchFamily="18" charset="0"/>
              <a:ea typeface="Kollektif"/>
              <a:cs typeface="Kollektif"/>
              <a:sym typeface="Kollektif"/>
            </a:endParaRPr>
          </a:p>
          <a:p>
            <a:pPr algn="ctr">
              <a:lnSpc>
                <a:spcPts val="6824"/>
              </a:lnSpc>
              <a:spcBef>
                <a:spcPct val="0"/>
              </a:spcBef>
            </a:pPr>
            <a:r>
              <a:rPr lang="en-US" sz="9600" b="1" dirty="0">
                <a:solidFill>
                  <a:schemeClr val="bg1"/>
                </a:solidFill>
                <a:latin typeface="Bookman Old Style" panose="02050604050505020204" pitchFamily="18" charset="0"/>
                <a:ea typeface="Kollektif"/>
                <a:cs typeface="Kollektif"/>
                <a:sym typeface="Kollektif"/>
              </a:rPr>
              <a:t> ANALYSIS</a:t>
            </a:r>
          </a:p>
        </p:txBody>
      </p:sp>
      <p:sp>
        <p:nvSpPr>
          <p:cNvPr id="14" name="TextBox 13">
            <a:extLst>
              <a:ext uri="{FF2B5EF4-FFF2-40B4-BE49-F238E27FC236}">
                <a16:creationId xmlns:a16="http://schemas.microsoft.com/office/drawing/2014/main" id="{ACB68C0C-BC75-332C-809A-077FB3AE8E1F}"/>
              </a:ext>
            </a:extLst>
          </p:cNvPr>
          <p:cNvSpPr txBox="1"/>
          <p:nvPr/>
        </p:nvSpPr>
        <p:spPr>
          <a:xfrm>
            <a:off x="-1981200" y="114300"/>
            <a:ext cx="9448800" cy="461665"/>
          </a:xfrm>
          <a:prstGeom prst="rect">
            <a:avLst/>
          </a:prstGeom>
          <a:noFill/>
        </p:spPr>
        <p:txBody>
          <a:bodyPr wrap="square" rtlCol="0">
            <a:spAutoFit/>
          </a:bodyPr>
          <a:lstStyle/>
          <a:p>
            <a:pPr algn="ctr"/>
            <a:r>
              <a:rPr lang="en-IN" sz="2400" b="1" dirty="0">
                <a:solidFill>
                  <a:schemeClr val="bg1"/>
                </a:solidFill>
                <a:latin typeface="Bookman Old Style" panose="02050604050505020204" pitchFamily="18" charset="0"/>
              </a:rPr>
              <a:t>Course project – Maven Analytics</a:t>
            </a:r>
          </a:p>
        </p:txBody>
      </p:sp>
      <p:pic>
        <p:nvPicPr>
          <p:cNvPr id="12" name="Picture 11">
            <a:extLst>
              <a:ext uri="{FF2B5EF4-FFF2-40B4-BE49-F238E27FC236}">
                <a16:creationId xmlns:a16="http://schemas.microsoft.com/office/drawing/2014/main" id="{5B24B4A9-7E1C-C482-F337-5EBDB9FE6718}"/>
              </a:ext>
            </a:extLst>
          </p:cNvPr>
          <p:cNvPicPr>
            <a:picLocks noChangeAspect="1"/>
          </p:cNvPicPr>
          <p:nvPr/>
        </p:nvPicPr>
        <p:blipFill>
          <a:blip r:embed="rId11"/>
          <a:stretch>
            <a:fillRect/>
          </a:stretch>
        </p:blipFill>
        <p:spPr>
          <a:xfrm>
            <a:off x="304800" y="952500"/>
            <a:ext cx="1066800" cy="1038478"/>
          </a:xfrm>
          <a:prstGeom prst="rect">
            <a:avLst/>
          </a:prstGeom>
        </p:spPr>
      </p:pic>
      <p:sp>
        <p:nvSpPr>
          <p:cNvPr id="4" name="TextBox 3">
            <a:extLst>
              <a:ext uri="{FF2B5EF4-FFF2-40B4-BE49-F238E27FC236}">
                <a16:creationId xmlns:a16="http://schemas.microsoft.com/office/drawing/2014/main" id="{8ACEBCF0-43B2-CC7F-3FF0-EAFE615513F6}"/>
              </a:ext>
            </a:extLst>
          </p:cNvPr>
          <p:cNvSpPr txBox="1"/>
          <p:nvPr/>
        </p:nvSpPr>
        <p:spPr>
          <a:xfrm>
            <a:off x="14173200" y="8572500"/>
            <a:ext cx="5105400" cy="584775"/>
          </a:xfrm>
          <a:prstGeom prst="rect">
            <a:avLst/>
          </a:prstGeom>
          <a:noFill/>
        </p:spPr>
        <p:txBody>
          <a:bodyPr wrap="square" rtlCol="0">
            <a:spAutoFit/>
          </a:bodyPr>
          <a:lstStyle/>
          <a:p>
            <a:pPr algn="ctr"/>
            <a:r>
              <a:rPr lang="en-IN" sz="3200" dirty="0">
                <a:solidFill>
                  <a:schemeClr val="bg1"/>
                </a:solidFill>
                <a:latin typeface="Aptos" panose="020B0004020202020204" pitchFamily="34" charset="0"/>
              </a:rPr>
              <a:t>By = </a:t>
            </a:r>
            <a:r>
              <a:rPr lang="en-IN" sz="3200" dirty="0" err="1">
                <a:solidFill>
                  <a:schemeClr val="bg1"/>
                </a:solidFill>
                <a:latin typeface="Aptos" panose="020B0004020202020204" pitchFamily="34" charset="0"/>
              </a:rPr>
              <a:t>priyanshi</a:t>
            </a:r>
            <a:endParaRPr lang="en-IN" sz="3200" dirty="0">
              <a:solidFill>
                <a:schemeClr val="bg1"/>
              </a:solidFill>
              <a:latin typeface="Aptos" panose="020B00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r="-48" b="-38974"/>
            </a:stretch>
          </a:blipFill>
        </p:spPr>
      </p:sp>
      <p:sp>
        <p:nvSpPr>
          <p:cNvPr id="3" name="Freeform 3"/>
          <p:cNvSpPr/>
          <p:nvPr/>
        </p:nvSpPr>
        <p:spPr>
          <a:xfrm rot="3973026">
            <a:off x="15938822" y="6726456"/>
            <a:ext cx="2813689" cy="3861793"/>
          </a:xfrm>
          <a:custGeom>
            <a:avLst/>
            <a:gdLst/>
            <a:ahLst/>
            <a:cxnLst/>
            <a:rect l="l" t="t" r="r" b="b"/>
            <a:pathLst>
              <a:path w="3683451" h="5139345">
                <a:moveTo>
                  <a:pt x="0" y="0"/>
                </a:moveTo>
                <a:lnTo>
                  <a:pt x="3683451" y="0"/>
                </a:lnTo>
                <a:lnTo>
                  <a:pt x="3683451" y="5139345"/>
                </a:lnTo>
                <a:lnTo>
                  <a:pt x="0" y="51393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flipH="1" flipV="1">
            <a:off x="-5675879" y="9447779"/>
            <a:ext cx="21023623" cy="9976665"/>
          </a:xfrm>
          <a:custGeom>
            <a:avLst/>
            <a:gdLst/>
            <a:ahLst/>
            <a:cxnLst/>
            <a:rect l="l" t="t" r="r" b="b"/>
            <a:pathLst>
              <a:path w="21023623" h="9976665">
                <a:moveTo>
                  <a:pt x="21023623" y="9976665"/>
                </a:moveTo>
                <a:lnTo>
                  <a:pt x="0" y="9976665"/>
                </a:lnTo>
                <a:lnTo>
                  <a:pt x="0" y="0"/>
                </a:lnTo>
                <a:lnTo>
                  <a:pt x="21023623" y="0"/>
                </a:lnTo>
                <a:lnTo>
                  <a:pt x="21023623" y="9976665"/>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rot="-2700000" flipH="1">
            <a:off x="870248" y="924635"/>
            <a:ext cx="3387772" cy="4726799"/>
          </a:xfrm>
          <a:custGeom>
            <a:avLst/>
            <a:gdLst/>
            <a:ahLst/>
            <a:cxnLst/>
            <a:rect l="l" t="t" r="r" b="b"/>
            <a:pathLst>
              <a:path w="3387772" h="4726799">
                <a:moveTo>
                  <a:pt x="3387772" y="0"/>
                </a:moveTo>
                <a:lnTo>
                  <a:pt x="0" y="0"/>
                </a:lnTo>
                <a:lnTo>
                  <a:pt x="0" y="4726799"/>
                </a:lnTo>
                <a:lnTo>
                  <a:pt x="3387772" y="4726799"/>
                </a:lnTo>
                <a:lnTo>
                  <a:pt x="3387772"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2" name="Picture 11">
            <a:extLst>
              <a:ext uri="{FF2B5EF4-FFF2-40B4-BE49-F238E27FC236}">
                <a16:creationId xmlns:a16="http://schemas.microsoft.com/office/drawing/2014/main" id="{DDCE49CF-C8EB-B5BE-C810-331983A45835}"/>
              </a:ext>
            </a:extLst>
          </p:cNvPr>
          <p:cNvPicPr>
            <a:picLocks noChangeAspect="1"/>
          </p:cNvPicPr>
          <p:nvPr/>
        </p:nvPicPr>
        <p:blipFill>
          <a:blip r:embed="rId7">
            <a:extLst>
              <a:ext uri="{28A0092B-C50C-407E-A947-70E740481C1C}">
                <a14:useLocalDpi xmlns:a14="http://schemas.microsoft.com/office/drawing/2010/main" val="0"/>
              </a:ext>
            </a:extLst>
          </a:blip>
          <a:srcRect t="20368" r="3451" b="8176"/>
          <a:stretch/>
        </p:blipFill>
        <p:spPr>
          <a:xfrm>
            <a:off x="1447800" y="6057900"/>
            <a:ext cx="5715000" cy="2835002"/>
          </a:xfrm>
          <a:prstGeom prst="rect">
            <a:avLst/>
          </a:prstGeom>
          <a:ln>
            <a:solidFill>
              <a:schemeClr val="tx1"/>
            </a:solidFill>
          </a:ln>
        </p:spPr>
      </p:pic>
      <p:sp>
        <p:nvSpPr>
          <p:cNvPr id="13" name="TextBox 6">
            <a:extLst>
              <a:ext uri="{FF2B5EF4-FFF2-40B4-BE49-F238E27FC236}">
                <a16:creationId xmlns:a16="http://schemas.microsoft.com/office/drawing/2014/main" id="{27377788-063F-F35E-EB37-921329C262CA}"/>
              </a:ext>
            </a:extLst>
          </p:cNvPr>
          <p:cNvSpPr txBox="1"/>
          <p:nvPr/>
        </p:nvSpPr>
        <p:spPr>
          <a:xfrm>
            <a:off x="2209800" y="190500"/>
            <a:ext cx="15240000" cy="1045607"/>
          </a:xfrm>
          <a:prstGeom prst="rect">
            <a:avLst/>
          </a:prstGeom>
        </p:spPr>
        <p:txBody>
          <a:bodyPr wrap="square" lIns="0" tIns="0" rIns="0" bIns="0" rtlCol="0" anchor="t">
            <a:spAutoFit/>
          </a:bodyPr>
          <a:lstStyle/>
          <a:p>
            <a:pPr marL="0" lvl="0" indent="0" algn="l">
              <a:lnSpc>
                <a:spcPct val="150000"/>
              </a:lnSpc>
            </a:pPr>
            <a:r>
              <a:rPr lang="en-US" sz="2400" b="1" dirty="0">
                <a:solidFill>
                  <a:srgbClr val="174076"/>
                </a:solidFill>
                <a:latin typeface="Bahnschrift Light SemiCondensed" panose="020B0502040204020203" pitchFamily="34" charset="0"/>
                <a:ea typeface="Yeseva One"/>
                <a:cs typeface="Yeseva One"/>
                <a:sym typeface="Yeseva One"/>
              </a:rPr>
              <a:t>5. Please provide a list of advisor and investor name in one table ? Could you please note whether they are investor or advisor and for the investors, it would be good to include which company they work with ?</a:t>
            </a:r>
          </a:p>
        </p:txBody>
      </p:sp>
      <p:grpSp>
        <p:nvGrpSpPr>
          <p:cNvPr id="14" name="Group 3">
            <a:extLst>
              <a:ext uri="{FF2B5EF4-FFF2-40B4-BE49-F238E27FC236}">
                <a16:creationId xmlns:a16="http://schemas.microsoft.com/office/drawing/2014/main" id="{035CD4E2-704C-84D4-9D96-56081436C990}"/>
              </a:ext>
            </a:extLst>
          </p:cNvPr>
          <p:cNvGrpSpPr/>
          <p:nvPr/>
        </p:nvGrpSpPr>
        <p:grpSpPr>
          <a:xfrm>
            <a:off x="10134600" y="1866900"/>
            <a:ext cx="6629400" cy="5410200"/>
            <a:chOff x="0" y="0"/>
            <a:chExt cx="3142493" cy="1735266"/>
          </a:xfrm>
        </p:grpSpPr>
        <p:sp>
          <p:nvSpPr>
            <p:cNvPr id="15" name="Freeform 4">
              <a:extLst>
                <a:ext uri="{FF2B5EF4-FFF2-40B4-BE49-F238E27FC236}">
                  <a16:creationId xmlns:a16="http://schemas.microsoft.com/office/drawing/2014/main" id="{38F32878-E7C5-CA3E-62AA-19C61834A8A4}"/>
                </a:ext>
              </a:extLst>
            </p:cNvPr>
            <p:cNvSpPr/>
            <p:nvPr/>
          </p:nvSpPr>
          <p:spPr>
            <a:xfrm>
              <a:off x="0" y="0"/>
              <a:ext cx="3142493" cy="1735266"/>
            </a:xfrm>
            <a:custGeom>
              <a:avLst/>
              <a:gdLst/>
              <a:ahLst/>
              <a:cxnLst/>
              <a:rect l="l" t="t" r="r" b="b"/>
              <a:pathLst>
                <a:path w="3142493" h="1735266">
                  <a:moveTo>
                    <a:pt x="0" y="0"/>
                  </a:moveTo>
                  <a:lnTo>
                    <a:pt x="3142493" y="0"/>
                  </a:lnTo>
                  <a:lnTo>
                    <a:pt x="3142493" y="1735266"/>
                  </a:lnTo>
                  <a:lnTo>
                    <a:pt x="0" y="1735266"/>
                  </a:lnTo>
                  <a:close/>
                </a:path>
              </a:pathLst>
            </a:custGeom>
            <a:solidFill>
              <a:srgbClr val="C5E5DE"/>
            </a:solidFill>
          </p:spPr>
        </p:sp>
        <p:sp>
          <p:nvSpPr>
            <p:cNvPr id="16" name="TextBox 5">
              <a:extLst>
                <a:ext uri="{FF2B5EF4-FFF2-40B4-BE49-F238E27FC236}">
                  <a16:creationId xmlns:a16="http://schemas.microsoft.com/office/drawing/2014/main" id="{31C1CF66-196D-DB03-096A-47153D091C5B}"/>
                </a:ext>
              </a:extLst>
            </p:cNvPr>
            <p:cNvSpPr txBox="1"/>
            <p:nvPr/>
          </p:nvSpPr>
          <p:spPr>
            <a:xfrm>
              <a:off x="0" y="-66675"/>
              <a:ext cx="3142493" cy="1801941"/>
            </a:xfrm>
            <a:prstGeom prst="rect">
              <a:avLst/>
            </a:prstGeom>
          </p:spPr>
          <p:txBody>
            <a:bodyPr lIns="50800" tIns="50800" rIns="50800" bIns="50800" rtlCol="0" anchor="ctr"/>
            <a:lstStyle/>
            <a:p>
              <a:pPr algn="ctr">
                <a:lnSpc>
                  <a:spcPts val="3150"/>
                </a:lnSpc>
              </a:pPr>
              <a:endParaRPr/>
            </a:p>
          </p:txBody>
        </p:sp>
      </p:grpSp>
      <p:sp>
        <p:nvSpPr>
          <p:cNvPr id="17" name="Arrow: Curved Right 16">
            <a:extLst>
              <a:ext uri="{FF2B5EF4-FFF2-40B4-BE49-F238E27FC236}">
                <a16:creationId xmlns:a16="http://schemas.microsoft.com/office/drawing/2014/main" id="{9BFFAC91-D8AC-B632-4813-602D13F0E7AB}"/>
              </a:ext>
            </a:extLst>
          </p:cNvPr>
          <p:cNvSpPr/>
          <p:nvPr/>
        </p:nvSpPr>
        <p:spPr>
          <a:xfrm rot="2398965">
            <a:off x="9144000" y="5753100"/>
            <a:ext cx="1066800" cy="2209800"/>
          </a:xfrm>
          <a:prstGeom prst="curved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pic>
        <p:nvPicPr>
          <p:cNvPr id="11" name="Picture 10">
            <a:extLst>
              <a:ext uri="{FF2B5EF4-FFF2-40B4-BE49-F238E27FC236}">
                <a16:creationId xmlns:a16="http://schemas.microsoft.com/office/drawing/2014/main" id="{71A68340-B2DA-56A9-EB86-9C71DE8AC3C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87000" y="2004060"/>
            <a:ext cx="6324599" cy="5059680"/>
          </a:xfrm>
          <a:prstGeom prst="rect">
            <a:avLst/>
          </a:prstGeom>
          <a:ln>
            <a:solidFill>
              <a:schemeClr val="tx1"/>
            </a:solidFill>
          </a:ln>
        </p:spPr>
      </p:pic>
      <p:sp>
        <p:nvSpPr>
          <p:cNvPr id="6" name="TextBox 5">
            <a:extLst>
              <a:ext uri="{FF2B5EF4-FFF2-40B4-BE49-F238E27FC236}">
                <a16:creationId xmlns:a16="http://schemas.microsoft.com/office/drawing/2014/main" id="{4FB5ECB6-1FD1-2230-1250-948E418963B4}"/>
              </a:ext>
            </a:extLst>
          </p:cNvPr>
          <p:cNvSpPr txBox="1"/>
          <p:nvPr/>
        </p:nvSpPr>
        <p:spPr>
          <a:xfrm>
            <a:off x="9677400" y="7810500"/>
            <a:ext cx="5943600" cy="1938992"/>
          </a:xfrm>
          <a:prstGeom prst="rect">
            <a:avLst/>
          </a:prstGeom>
          <a:noFill/>
        </p:spPr>
        <p:txBody>
          <a:bodyPr wrap="square" rtlCol="0">
            <a:spAutoFit/>
          </a:bodyPr>
          <a:lstStyle/>
          <a:p>
            <a:r>
              <a:rPr lang="en-US" sz="2000" dirty="0"/>
              <a:t> UNION in the query  combines data from two tables(</a:t>
            </a:r>
            <a:r>
              <a:rPr lang="en-US" sz="2000" b="1" dirty="0"/>
              <a:t>advisor and investor</a:t>
            </a:r>
            <a:r>
              <a:rPr lang="en-US" sz="2000" dirty="0"/>
              <a:t>), selecting matching columns to merge them into a single result set with unique records. </a:t>
            </a:r>
          </a:p>
          <a:p>
            <a:endParaRPr lang="en-US" sz="2000" dirty="0"/>
          </a:p>
          <a:p>
            <a:r>
              <a:rPr lang="en-US" sz="2000" dirty="0"/>
              <a:t>This helped me achieve a unified dataset for analysis.</a:t>
            </a:r>
            <a:endParaRPr lang="en-IN" sz="2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200" y="10391"/>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r="-48" b="-38974"/>
            </a:stretch>
          </a:blipFill>
        </p:spPr>
      </p:sp>
      <p:sp>
        <p:nvSpPr>
          <p:cNvPr id="5" name="Freeform 5"/>
          <p:cNvSpPr/>
          <p:nvPr/>
        </p:nvSpPr>
        <p:spPr>
          <a:xfrm rot="5400000" flipH="1">
            <a:off x="-4968587" y="-853786"/>
            <a:ext cx="10287000" cy="1707570"/>
          </a:xfrm>
          <a:custGeom>
            <a:avLst/>
            <a:gdLst/>
            <a:ahLst/>
            <a:cxnLst/>
            <a:rect l="l" t="t" r="r" b="b"/>
            <a:pathLst>
              <a:path w="10287000" h="4881649">
                <a:moveTo>
                  <a:pt x="10287000" y="0"/>
                </a:moveTo>
                <a:lnTo>
                  <a:pt x="0" y="0"/>
                </a:lnTo>
                <a:lnTo>
                  <a:pt x="0" y="4881650"/>
                </a:lnTo>
                <a:lnTo>
                  <a:pt x="10287000" y="4881650"/>
                </a:lnTo>
                <a:lnTo>
                  <a:pt x="10287000" y="0"/>
                </a:lnTo>
                <a:close/>
              </a:path>
            </a:pathLst>
          </a:custGeom>
          <a:blipFill>
            <a:blip r:embed="rId3">
              <a:extLst>
                <a:ext uri="{96DAC541-7B7A-43D3-8B79-37D633B846F1}">
                  <asvg:svgBlip xmlns:asvg="http://schemas.microsoft.com/office/drawing/2016/SVG/main" r:embed="rId4"/>
                </a:ext>
              </a:extLst>
            </a:blip>
            <a:stretch>
              <a:fillRect b="-185882"/>
            </a:stretch>
          </a:blipFill>
        </p:spPr>
      </p:sp>
      <p:sp>
        <p:nvSpPr>
          <p:cNvPr id="6" name="Freeform 6"/>
          <p:cNvSpPr/>
          <p:nvPr/>
        </p:nvSpPr>
        <p:spPr>
          <a:xfrm>
            <a:off x="221876" y="5597071"/>
            <a:ext cx="574387" cy="574387"/>
          </a:xfrm>
          <a:custGeom>
            <a:avLst/>
            <a:gdLst/>
            <a:ahLst/>
            <a:cxnLst/>
            <a:rect l="l" t="t" r="r" b="b"/>
            <a:pathLst>
              <a:path w="574387" h="574387">
                <a:moveTo>
                  <a:pt x="0" y="0"/>
                </a:moveTo>
                <a:lnTo>
                  <a:pt x="574387" y="0"/>
                </a:lnTo>
                <a:lnTo>
                  <a:pt x="574387" y="574387"/>
                </a:lnTo>
                <a:lnTo>
                  <a:pt x="0" y="5743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221876" y="6628658"/>
            <a:ext cx="574387" cy="574387"/>
          </a:xfrm>
          <a:custGeom>
            <a:avLst/>
            <a:gdLst/>
            <a:ahLst/>
            <a:cxnLst/>
            <a:rect l="l" t="t" r="r" b="b"/>
            <a:pathLst>
              <a:path w="574387" h="574387">
                <a:moveTo>
                  <a:pt x="0" y="0"/>
                </a:moveTo>
                <a:lnTo>
                  <a:pt x="574387" y="0"/>
                </a:lnTo>
                <a:lnTo>
                  <a:pt x="574387" y="574386"/>
                </a:lnTo>
                <a:lnTo>
                  <a:pt x="0" y="5743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5400000" flipH="1">
            <a:off x="13362713" y="9064336"/>
            <a:ext cx="10262752" cy="2469575"/>
          </a:xfrm>
          <a:custGeom>
            <a:avLst/>
            <a:gdLst/>
            <a:ahLst/>
            <a:cxnLst/>
            <a:rect l="l" t="t" r="r" b="b"/>
            <a:pathLst>
              <a:path w="10287000" h="4881649">
                <a:moveTo>
                  <a:pt x="10287000" y="0"/>
                </a:moveTo>
                <a:lnTo>
                  <a:pt x="0" y="0"/>
                </a:lnTo>
                <a:lnTo>
                  <a:pt x="0" y="4881650"/>
                </a:lnTo>
                <a:lnTo>
                  <a:pt x="10287000" y="4881650"/>
                </a:lnTo>
                <a:lnTo>
                  <a:pt x="10287000" y="0"/>
                </a:lnTo>
                <a:close/>
              </a:path>
            </a:pathLst>
          </a:custGeom>
          <a:blipFill>
            <a:blip r:embed="rId3">
              <a:extLst>
                <a:ext uri="{96DAC541-7B7A-43D3-8B79-37D633B846F1}">
                  <asvg:svgBlip xmlns:asvg="http://schemas.microsoft.com/office/drawing/2016/SVG/main" r:embed="rId4"/>
                </a:ext>
              </a:extLst>
            </a:blip>
            <a:stretch>
              <a:fillRect l="-236" b="-97672"/>
            </a:stretch>
          </a:blipFill>
        </p:spPr>
      </p:sp>
      <p:sp>
        <p:nvSpPr>
          <p:cNvPr id="9" name="Freeform 9"/>
          <p:cNvSpPr/>
          <p:nvPr/>
        </p:nvSpPr>
        <p:spPr>
          <a:xfrm rot="-2494712">
            <a:off x="15179552" y="246717"/>
            <a:ext cx="3486037" cy="3896992"/>
          </a:xfrm>
          <a:custGeom>
            <a:avLst/>
            <a:gdLst/>
            <a:ahLst/>
            <a:cxnLst/>
            <a:rect l="l" t="t" r="r" b="b"/>
            <a:pathLst>
              <a:path w="3486037" h="3896992">
                <a:moveTo>
                  <a:pt x="0" y="0"/>
                </a:moveTo>
                <a:lnTo>
                  <a:pt x="3486037" y="0"/>
                </a:lnTo>
                <a:lnTo>
                  <a:pt x="3486037" y="3896993"/>
                </a:lnTo>
                <a:lnTo>
                  <a:pt x="0" y="389699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25">
            <a:extLst>
              <a:ext uri="{FF2B5EF4-FFF2-40B4-BE49-F238E27FC236}">
                <a16:creationId xmlns:a16="http://schemas.microsoft.com/office/drawing/2014/main" id="{ECC57267-C76D-FDF5-B412-F11A9CBACC99}"/>
              </a:ext>
            </a:extLst>
          </p:cNvPr>
          <p:cNvSpPr/>
          <p:nvPr/>
        </p:nvSpPr>
        <p:spPr>
          <a:xfrm rot="1318425" flipH="1">
            <a:off x="-591755" y="7844718"/>
            <a:ext cx="2209800" cy="1905000"/>
          </a:xfrm>
          <a:custGeom>
            <a:avLst/>
            <a:gdLst/>
            <a:ahLst/>
            <a:cxnLst/>
            <a:rect l="l" t="t" r="r" b="b"/>
            <a:pathLst>
              <a:path w="1871945" h="1405838">
                <a:moveTo>
                  <a:pt x="1871945" y="0"/>
                </a:moveTo>
                <a:lnTo>
                  <a:pt x="0" y="0"/>
                </a:lnTo>
                <a:lnTo>
                  <a:pt x="0" y="1405838"/>
                </a:lnTo>
                <a:lnTo>
                  <a:pt x="1871945" y="1405838"/>
                </a:lnTo>
                <a:lnTo>
                  <a:pt x="1871945"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TextBox 13">
            <a:extLst>
              <a:ext uri="{FF2B5EF4-FFF2-40B4-BE49-F238E27FC236}">
                <a16:creationId xmlns:a16="http://schemas.microsoft.com/office/drawing/2014/main" id="{7861C458-C5C9-5E5C-4AFF-2D040E100D85}"/>
              </a:ext>
            </a:extLst>
          </p:cNvPr>
          <p:cNvSpPr txBox="1"/>
          <p:nvPr/>
        </p:nvSpPr>
        <p:spPr>
          <a:xfrm>
            <a:off x="2057400" y="342900"/>
            <a:ext cx="12801600" cy="1045607"/>
          </a:xfrm>
          <a:prstGeom prst="rect">
            <a:avLst/>
          </a:prstGeom>
        </p:spPr>
        <p:txBody>
          <a:bodyPr wrap="square" lIns="0" tIns="0" rIns="0" bIns="0" rtlCol="0" anchor="t">
            <a:spAutoFit/>
          </a:bodyPr>
          <a:lstStyle>
            <a:defPPr>
              <a:defRPr lang="en-US"/>
            </a:defPPr>
            <a:lvl1pPr lvl="0" indent="0">
              <a:lnSpc>
                <a:spcPct val="150000"/>
              </a:lnSpc>
              <a:defRPr sz="2400" b="1">
                <a:solidFill>
                  <a:srgbClr val="174076"/>
                </a:solidFill>
                <a:latin typeface="Bahnschrift Light SemiCondensed" panose="020B0502040204020203" pitchFamily="34" charset="0"/>
                <a:ea typeface="Yeseva One"/>
                <a:cs typeface="Yeseva One"/>
              </a:defRPr>
            </a:lvl1pPr>
          </a:lstStyle>
          <a:p>
            <a:r>
              <a:rPr lang="en-IN" dirty="0"/>
              <a:t>8. Please provide a list of all customer names , which store they go to , whether or not they are currently active, and their full address -street address , city, country ?</a:t>
            </a:r>
          </a:p>
        </p:txBody>
      </p:sp>
      <p:grpSp>
        <p:nvGrpSpPr>
          <p:cNvPr id="17" name="Group 3">
            <a:extLst>
              <a:ext uri="{FF2B5EF4-FFF2-40B4-BE49-F238E27FC236}">
                <a16:creationId xmlns:a16="http://schemas.microsoft.com/office/drawing/2014/main" id="{908D992A-9853-14B1-E061-30B2DD8265FD}"/>
              </a:ext>
            </a:extLst>
          </p:cNvPr>
          <p:cNvGrpSpPr/>
          <p:nvPr/>
        </p:nvGrpSpPr>
        <p:grpSpPr>
          <a:xfrm>
            <a:off x="1752600" y="2552700"/>
            <a:ext cx="6019800" cy="6629400"/>
            <a:chOff x="0" y="0"/>
            <a:chExt cx="3156390" cy="1664799"/>
          </a:xfrm>
        </p:grpSpPr>
        <p:sp>
          <p:nvSpPr>
            <p:cNvPr id="18" name="Freeform 4">
              <a:extLst>
                <a:ext uri="{FF2B5EF4-FFF2-40B4-BE49-F238E27FC236}">
                  <a16:creationId xmlns:a16="http://schemas.microsoft.com/office/drawing/2014/main" id="{045DE4C2-1591-DB4D-A4E1-3F9EBDE7EBFA}"/>
                </a:ext>
              </a:extLst>
            </p:cNvPr>
            <p:cNvSpPr/>
            <p:nvPr/>
          </p:nvSpPr>
          <p:spPr>
            <a:xfrm>
              <a:off x="0" y="0"/>
              <a:ext cx="3156390" cy="1664799"/>
            </a:xfrm>
            <a:custGeom>
              <a:avLst/>
              <a:gdLst/>
              <a:ahLst/>
              <a:cxnLst/>
              <a:rect l="l" t="t" r="r" b="b"/>
              <a:pathLst>
                <a:path w="3156390" h="1664799">
                  <a:moveTo>
                    <a:pt x="0" y="0"/>
                  </a:moveTo>
                  <a:lnTo>
                    <a:pt x="3156390" y="0"/>
                  </a:lnTo>
                  <a:lnTo>
                    <a:pt x="3156390" y="1664799"/>
                  </a:lnTo>
                  <a:lnTo>
                    <a:pt x="0" y="1664799"/>
                  </a:lnTo>
                  <a:close/>
                </a:path>
              </a:pathLst>
            </a:custGeom>
            <a:solidFill>
              <a:srgbClr val="C5E5DE"/>
            </a:solidFill>
            <a:ln>
              <a:solidFill>
                <a:schemeClr val="tx1">
                  <a:lumMod val="95000"/>
                  <a:lumOff val="5000"/>
                </a:schemeClr>
              </a:solidFill>
            </a:ln>
          </p:spPr>
        </p:sp>
        <p:sp>
          <p:nvSpPr>
            <p:cNvPr id="19" name="TextBox 5">
              <a:extLst>
                <a:ext uri="{FF2B5EF4-FFF2-40B4-BE49-F238E27FC236}">
                  <a16:creationId xmlns:a16="http://schemas.microsoft.com/office/drawing/2014/main" id="{E7371BEE-1F9E-7611-D2D8-29BF2EC6BEF8}"/>
                </a:ext>
              </a:extLst>
            </p:cNvPr>
            <p:cNvSpPr txBox="1"/>
            <p:nvPr/>
          </p:nvSpPr>
          <p:spPr>
            <a:xfrm>
              <a:off x="0" y="-66675"/>
              <a:ext cx="3156390" cy="1731474"/>
            </a:xfrm>
            <a:prstGeom prst="rect">
              <a:avLst/>
            </a:prstGeom>
          </p:spPr>
          <p:txBody>
            <a:bodyPr lIns="50800" tIns="50800" rIns="50800" bIns="50800" rtlCol="0" anchor="ctr"/>
            <a:lstStyle/>
            <a:p>
              <a:pPr algn="ctr">
                <a:lnSpc>
                  <a:spcPts val="3150"/>
                </a:lnSpc>
              </a:pPr>
              <a:endParaRPr/>
            </a:p>
          </p:txBody>
        </p:sp>
      </p:grpSp>
      <p:sp>
        <p:nvSpPr>
          <p:cNvPr id="22" name="Arrow: Curved Down 21">
            <a:extLst>
              <a:ext uri="{FF2B5EF4-FFF2-40B4-BE49-F238E27FC236}">
                <a16:creationId xmlns:a16="http://schemas.microsoft.com/office/drawing/2014/main" id="{1290C191-AC73-B5D2-8787-3573BC020609}"/>
              </a:ext>
            </a:extLst>
          </p:cNvPr>
          <p:cNvSpPr/>
          <p:nvPr/>
        </p:nvSpPr>
        <p:spPr>
          <a:xfrm>
            <a:off x="7010400" y="2171700"/>
            <a:ext cx="2667000" cy="1219200"/>
          </a:xfrm>
          <a:prstGeom prst="curvedDownArrow">
            <a:avLst>
              <a:gd name="adj1" fmla="val 25000"/>
              <a:gd name="adj2" fmla="val 50000"/>
              <a:gd name="adj3" fmla="val 39609"/>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pic>
        <p:nvPicPr>
          <p:cNvPr id="16" name="Picture 15">
            <a:extLst>
              <a:ext uri="{FF2B5EF4-FFF2-40B4-BE49-F238E27FC236}">
                <a16:creationId xmlns:a16="http://schemas.microsoft.com/office/drawing/2014/main" id="{668BC18B-6490-2C39-8E7A-AB63F84B10C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05000" y="2705100"/>
            <a:ext cx="5601482" cy="6344535"/>
          </a:xfrm>
          <a:prstGeom prst="rect">
            <a:avLst/>
          </a:prstGeom>
        </p:spPr>
      </p:pic>
      <p:pic>
        <p:nvPicPr>
          <p:cNvPr id="21" name="Picture 20">
            <a:extLst>
              <a:ext uri="{FF2B5EF4-FFF2-40B4-BE49-F238E27FC236}">
                <a16:creationId xmlns:a16="http://schemas.microsoft.com/office/drawing/2014/main" id="{FCBC240F-A8EE-33A1-10B1-ECC228C5383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344400" y="7658099"/>
            <a:ext cx="5579919" cy="1906923"/>
          </a:xfrm>
          <a:prstGeom prst="rect">
            <a:avLst/>
          </a:prstGeom>
        </p:spPr>
      </p:pic>
      <p:sp>
        <p:nvSpPr>
          <p:cNvPr id="4" name="Rectangle 1">
            <a:extLst>
              <a:ext uri="{FF2B5EF4-FFF2-40B4-BE49-F238E27FC236}">
                <a16:creationId xmlns:a16="http://schemas.microsoft.com/office/drawing/2014/main" id="{B1288629-66AF-5C96-512C-9ADD9D64DB1B}"/>
              </a:ext>
            </a:extLst>
          </p:cNvPr>
          <p:cNvSpPr>
            <a:spLocks noChangeArrowheads="1"/>
          </p:cNvSpPr>
          <p:nvPr/>
        </p:nvSpPr>
        <p:spPr bwMode="auto">
          <a:xfrm>
            <a:off x="8763000" y="3603368"/>
            <a:ext cx="69342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200150" lvl="2" indent="-285750" eaLnBrk="0" fontAlgn="base" hangingPunct="0">
              <a:spcBef>
                <a:spcPct val="0"/>
              </a:spcBef>
              <a:spcAft>
                <a:spcPct val="0"/>
              </a:spcAft>
              <a:buFont typeface="Arial" panose="020B0604020202020204" pitchFamily="34" charset="0"/>
              <a:buChar char="•"/>
            </a:pPr>
            <a:r>
              <a:rPr kumimoji="0" lang="en-US" altLang="en-US" sz="2000" b="1" i="0" u="none" strike="noStrike" cap="none" normalizeH="0" baseline="0" dirty="0">
                <a:ln>
                  <a:noFill/>
                </a:ln>
                <a:solidFill>
                  <a:schemeClr val="tx1"/>
                </a:solidFill>
                <a:effectLst/>
                <a:latin typeface="Arial" panose="020B0604020202020204" pitchFamily="34" charset="0"/>
              </a:rPr>
              <a:t>Joins</a:t>
            </a:r>
            <a:r>
              <a:rPr kumimoji="0" lang="en-US" altLang="en-US" sz="2000" b="0" i="0" u="none" strike="noStrike" cap="none" normalizeH="0" baseline="0" dirty="0">
                <a:ln>
                  <a:noFill/>
                </a:ln>
                <a:solidFill>
                  <a:schemeClr val="tx1"/>
                </a:solidFill>
                <a:effectLst/>
                <a:latin typeface="Arial" panose="020B0604020202020204" pitchFamily="34" charset="0"/>
              </a:rPr>
              <a:t> the "customers" and "stores" ,”</a:t>
            </a:r>
            <a:r>
              <a:rPr kumimoji="0" lang="en-IN" altLang="en-US" sz="2000" b="0" i="0" u="none" strike="noStrike" cap="none" normalizeH="0" baseline="0" dirty="0">
                <a:ln>
                  <a:noFill/>
                </a:ln>
                <a:solidFill>
                  <a:schemeClr val="tx1"/>
                </a:solidFill>
                <a:effectLst/>
                <a:latin typeface="Arial" panose="020B0604020202020204" pitchFamily="34" charset="0"/>
              </a:rPr>
              <a:t>address</a:t>
            </a:r>
            <a:r>
              <a:rPr kumimoji="0" lang="en-US" altLang="en-US" sz="2000" b="0" i="0" u="none" strike="noStrike" cap="none" normalizeH="0" baseline="0" dirty="0">
                <a:ln>
                  <a:noFill/>
                </a:ln>
                <a:solidFill>
                  <a:schemeClr val="tx1"/>
                </a:solidFill>
                <a:effectLst/>
                <a:latin typeface="Arial" panose="020B0604020202020204" pitchFamily="34" charset="0"/>
              </a:rPr>
              <a:t>”,”</a:t>
            </a:r>
            <a:r>
              <a:rPr kumimoji="0" lang="en-US" altLang="en-US" sz="2000" b="0" i="0" u="none" strike="noStrike" cap="none" normalizeH="0" baseline="0" dirty="0" err="1">
                <a:ln>
                  <a:noFill/>
                </a:ln>
                <a:solidFill>
                  <a:schemeClr val="tx1"/>
                </a:solidFill>
                <a:effectLst/>
                <a:latin typeface="Arial" panose="020B0604020202020204" pitchFamily="34" charset="0"/>
              </a:rPr>
              <a:t>city”,”country</a:t>
            </a:r>
            <a:r>
              <a:rPr kumimoji="0" lang="en-US" altLang="en-US" sz="2000" b="0" i="0" u="none" strike="noStrike" cap="none" normalizeH="0" baseline="0" dirty="0">
                <a:ln>
                  <a:noFill/>
                </a:ln>
                <a:solidFill>
                  <a:schemeClr val="tx1"/>
                </a:solidFill>
                <a:effectLst/>
                <a:latin typeface="Arial" panose="020B0604020202020204" pitchFamily="34" charset="0"/>
              </a:rPr>
              <a:t>” tables based on the common "</a:t>
            </a:r>
            <a:r>
              <a:rPr kumimoji="0" lang="en-US" altLang="en-US" sz="2000" b="0" i="0" u="none" strike="noStrike" cap="none" normalizeH="0" baseline="0" dirty="0" err="1">
                <a:ln>
                  <a:noFill/>
                </a:ln>
                <a:solidFill>
                  <a:schemeClr val="tx1"/>
                </a:solidFill>
                <a:effectLst/>
                <a:latin typeface="Arial" panose="020B0604020202020204" pitchFamily="34" charset="0"/>
              </a:rPr>
              <a:t>store_id</a:t>
            </a:r>
            <a:r>
              <a:rPr kumimoji="0" lang="en-US" altLang="en-US" sz="2000" b="0" i="0" u="none" strike="noStrike" cap="none" normalizeH="0" baseline="0" dirty="0">
                <a:ln>
                  <a:noFill/>
                </a:ln>
                <a:solidFill>
                  <a:schemeClr val="tx1"/>
                </a:solidFill>
                <a:effectLst/>
                <a:latin typeface="Arial" panose="020B0604020202020204" pitchFamily="34" charset="0"/>
              </a:rPr>
              <a:t>" field. </a:t>
            </a:r>
          </a:p>
          <a:p>
            <a:pPr marL="1200150" lvl="2" indent="-285750" eaLnBrk="0" fontAlgn="base" hangingPunct="0">
              <a:spcBef>
                <a:spcPct val="0"/>
              </a:spcBef>
              <a:spcAft>
                <a:spcPct val="0"/>
              </a:spcAft>
              <a:buFont typeface="Arial" panose="020B0604020202020204" pitchFamily="34" charset="0"/>
              <a:buChar char="•"/>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285750" marR="0" lvl="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Retrieves</a:t>
            </a:r>
            <a:r>
              <a:rPr kumimoji="0" lang="en-US" altLang="en-US" sz="2000" b="0" i="0" u="none" strike="noStrike" cap="none" normalizeH="0" baseline="0" dirty="0">
                <a:ln>
                  <a:noFill/>
                </a:ln>
                <a:solidFill>
                  <a:schemeClr val="tx1"/>
                </a:solidFill>
                <a:effectLst/>
                <a:latin typeface="Arial" panose="020B0604020202020204" pitchFamily="34" charset="0"/>
              </a:rPr>
              <a:t> store information for each customer, enhancing the query's output. </a:t>
            </a:r>
          </a:p>
        </p:txBody>
      </p:sp>
      <p:sp>
        <p:nvSpPr>
          <p:cNvPr id="3" name="TextBox 2">
            <a:extLst>
              <a:ext uri="{FF2B5EF4-FFF2-40B4-BE49-F238E27FC236}">
                <a16:creationId xmlns:a16="http://schemas.microsoft.com/office/drawing/2014/main" id="{560CC68B-8EF6-58B5-307F-56B885C0E848}"/>
              </a:ext>
            </a:extLst>
          </p:cNvPr>
          <p:cNvSpPr txBox="1"/>
          <p:nvPr/>
        </p:nvSpPr>
        <p:spPr>
          <a:xfrm>
            <a:off x="10363200" y="6667500"/>
            <a:ext cx="5791200" cy="707886"/>
          </a:xfrm>
          <a:prstGeom prst="rect">
            <a:avLst/>
          </a:prstGeom>
          <a:noFill/>
        </p:spPr>
        <p:txBody>
          <a:bodyPr wrap="square" rtlCol="0">
            <a:spAutoFit/>
          </a:bodyPr>
          <a:lstStyle/>
          <a:p>
            <a:r>
              <a:rPr lang="en-US" sz="2000" b="1" dirty="0"/>
              <a:t>using</a:t>
            </a:r>
            <a:r>
              <a:rPr lang="en-US" sz="2000" dirty="0"/>
              <a:t> </a:t>
            </a:r>
            <a:r>
              <a:rPr lang="en-US" sz="2000" b="1" dirty="0"/>
              <a:t>LEFT JOIN, retrieving all records matching with conditions applied to filter results.</a:t>
            </a:r>
            <a:endParaRPr lang="en-IN" sz="2000" b="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r="-48" b="-38974"/>
            </a:stretch>
          </a:blipFill>
        </p:spPr>
      </p:sp>
      <p:sp>
        <p:nvSpPr>
          <p:cNvPr id="23" name="Arrow: Curved Down 22">
            <a:extLst>
              <a:ext uri="{FF2B5EF4-FFF2-40B4-BE49-F238E27FC236}">
                <a16:creationId xmlns:a16="http://schemas.microsoft.com/office/drawing/2014/main" id="{D04A0A7D-178B-7F81-45EF-373EB1431609}"/>
              </a:ext>
            </a:extLst>
          </p:cNvPr>
          <p:cNvSpPr/>
          <p:nvPr/>
        </p:nvSpPr>
        <p:spPr>
          <a:xfrm>
            <a:off x="9448800" y="2552700"/>
            <a:ext cx="2819400" cy="1371600"/>
          </a:xfrm>
          <a:prstGeom prst="curvedDownArrow">
            <a:avLst>
              <a:gd name="adj1" fmla="val 25000"/>
              <a:gd name="adj2" fmla="val 50000"/>
              <a:gd name="adj3" fmla="val 35628"/>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solidFill>
                <a:schemeClr val="tx1"/>
              </a:solidFill>
            </a:endParaRPr>
          </a:p>
        </p:txBody>
      </p:sp>
      <p:sp>
        <p:nvSpPr>
          <p:cNvPr id="3" name="Freeform 3"/>
          <p:cNvSpPr/>
          <p:nvPr/>
        </p:nvSpPr>
        <p:spPr>
          <a:xfrm flipH="1">
            <a:off x="-422547" y="7506514"/>
            <a:ext cx="19120450" cy="9073522"/>
          </a:xfrm>
          <a:custGeom>
            <a:avLst/>
            <a:gdLst/>
            <a:ahLst/>
            <a:cxnLst/>
            <a:rect l="l" t="t" r="r" b="b"/>
            <a:pathLst>
              <a:path w="19120450" h="9073522">
                <a:moveTo>
                  <a:pt x="19120450" y="0"/>
                </a:moveTo>
                <a:lnTo>
                  <a:pt x="0" y="0"/>
                </a:lnTo>
                <a:lnTo>
                  <a:pt x="0" y="9073523"/>
                </a:lnTo>
                <a:lnTo>
                  <a:pt x="19120450" y="9073523"/>
                </a:lnTo>
                <a:lnTo>
                  <a:pt x="1912045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533400" y="3848100"/>
            <a:ext cx="10134600" cy="4800600"/>
            <a:chOff x="0" y="0"/>
            <a:chExt cx="5753210" cy="4111004"/>
          </a:xfrm>
        </p:grpSpPr>
        <p:sp>
          <p:nvSpPr>
            <p:cNvPr id="5" name="Freeform 5"/>
            <p:cNvSpPr/>
            <p:nvPr/>
          </p:nvSpPr>
          <p:spPr>
            <a:xfrm>
              <a:off x="0" y="0"/>
              <a:ext cx="5753210" cy="4111004"/>
            </a:xfrm>
            <a:custGeom>
              <a:avLst/>
              <a:gdLst/>
              <a:ahLst/>
              <a:cxnLst/>
              <a:rect l="l" t="t" r="r" b="b"/>
              <a:pathLst>
                <a:path w="5753210" h="4111004">
                  <a:moveTo>
                    <a:pt x="5628750" y="4111004"/>
                  </a:moveTo>
                  <a:lnTo>
                    <a:pt x="124460" y="4111004"/>
                  </a:lnTo>
                  <a:cubicBezTo>
                    <a:pt x="55880" y="4111004"/>
                    <a:pt x="0" y="4055125"/>
                    <a:pt x="0" y="3986544"/>
                  </a:cubicBezTo>
                  <a:lnTo>
                    <a:pt x="0" y="124460"/>
                  </a:lnTo>
                  <a:cubicBezTo>
                    <a:pt x="0" y="55880"/>
                    <a:pt x="55880" y="0"/>
                    <a:pt x="124460" y="0"/>
                  </a:cubicBezTo>
                  <a:lnTo>
                    <a:pt x="5628750" y="0"/>
                  </a:lnTo>
                  <a:cubicBezTo>
                    <a:pt x="5697330" y="0"/>
                    <a:pt x="5753210" y="55880"/>
                    <a:pt x="5753210" y="124460"/>
                  </a:cubicBezTo>
                  <a:lnTo>
                    <a:pt x="5753210" y="3986545"/>
                  </a:lnTo>
                  <a:cubicBezTo>
                    <a:pt x="5753210" y="4055125"/>
                    <a:pt x="5697330" y="4111004"/>
                    <a:pt x="5628750" y="4111004"/>
                  </a:cubicBezTo>
                  <a:close/>
                </a:path>
              </a:pathLst>
            </a:custGeom>
            <a:solidFill>
              <a:srgbClr val="C5E6DF"/>
            </a:solidFill>
          </p:spPr>
        </p:sp>
      </p:grpSp>
      <p:sp>
        <p:nvSpPr>
          <p:cNvPr id="14" name="Freeform 14"/>
          <p:cNvSpPr/>
          <p:nvPr/>
        </p:nvSpPr>
        <p:spPr>
          <a:xfrm rot="1210781">
            <a:off x="15570249" y="-58412"/>
            <a:ext cx="3167218" cy="3568914"/>
          </a:xfrm>
          <a:custGeom>
            <a:avLst/>
            <a:gdLst/>
            <a:ahLst/>
            <a:cxnLst/>
            <a:rect l="l" t="t" r="r" b="b"/>
            <a:pathLst>
              <a:path w="3167218" h="3568914">
                <a:moveTo>
                  <a:pt x="0" y="0"/>
                </a:moveTo>
                <a:lnTo>
                  <a:pt x="3167218" y="0"/>
                </a:lnTo>
                <a:lnTo>
                  <a:pt x="3167218" y="3568914"/>
                </a:lnTo>
                <a:lnTo>
                  <a:pt x="0" y="35689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Freeform 17"/>
          <p:cNvSpPr/>
          <p:nvPr/>
        </p:nvSpPr>
        <p:spPr>
          <a:xfrm rot="-1224948" flipH="1">
            <a:off x="-772401" y="-54977"/>
            <a:ext cx="3167218" cy="3568914"/>
          </a:xfrm>
          <a:custGeom>
            <a:avLst/>
            <a:gdLst/>
            <a:ahLst/>
            <a:cxnLst/>
            <a:rect l="l" t="t" r="r" b="b"/>
            <a:pathLst>
              <a:path w="3167218" h="3568914">
                <a:moveTo>
                  <a:pt x="3167217" y="0"/>
                </a:moveTo>
                <a:lnTo>
                  <a:pt x="0" y="0"/>
                </a:lnTo>
                <a:lnTo>
                  <a:pt x="0" y="3568914"/>
                </a:lnTo>
                <a:lnTo>
                  <a:pt x="3167217" y="3568914"/>
                </a:lnTo>
                <a:lnTo>
                  <a:pt x="3167217" y="0"/>
                </a:lnTo>
                <a:close/>
              </a:path>
            </a:pathLst>
          </a:custGeom>
          <a:blipFill>
            <a:blip r:embed="rId5">
              <a:extLst>
                <a:ext uri="{96DAC541-7B7A-43D3-8B79-37D633B846F1}">
                  <asvg:svgBlip xmlns:asvg="http://schemas.microsoft.com/office/drawing/2016/SVG/main" r:embed="rId6"/>
                </a:ext>
              </a:extLst>
            </a:blip>
            <a:stretch>
              <a:fillRect/>
            </a:stretch>
          </a:blipFill>
        </p:spPr>
      </p:sp>
      <p:pic>
        <p:nvPicPr>
          <p:cNvPr id="19" name="Picture 18">
            <a:extLst>
              <a:ext uri="{FF2B5EF4-FFF2-40B4-BE49-F238E27FC236}">
                <a16:creationId xmlns:a16="http://schemas.microsoft.com/office/drawing/2014/main" id="{3AECF3E4-B7A5-12C7-266F-FB91499A8301}"/>
              </a:ext>
            </a:extLst>
          </p:cNvPr>
          <p:cNvPicPr>
            <a:picLocks noChangeAspect="1"/>
          </p:cNvPicPr>
          <p:nvPr/>
        </p:nvPicPr>
        <p:blipFill>
          <a:blip r:embed="rId7">
            <a:extLst>
              <a:ext uri="{28A0092B-C50C-407E-A947-70E740481C1C}">
                <a14:useLocalDpi xmlns:a14="http://schemas.microsoft.com/office/drawing/2010/main" val="0"/>
              </a:ext>
            </a:extLst>
          </a:blip>
          <a:srcRect t="2547"/>
          <a:stretch/>
        </p:blipFill>
        <p:spPr>
          <a:xfrm>
            <a:off x="685800" y="4000500"/>
            <a:ext cx="9793182" cy="4371561"/>
          </a:xfrm>
          <a:prstGeom prst="rect">
            <a:avLst/>
          </a:prstGeom>
        </p:spPr>
      </p:pic>
      <p:pic>
        <p:nvPicPr>
          <p:cNvPr id="21" name="Picture 20">
            <a:extLst>
              <a:ext uri="{FF2B5EF4-FFF2-40B4-BE49-F238E27FC236}">
                <a16:creationId xmlns:a16="http://schemas.microsoft.com/office/drawing/2014/main" id="{4FC78F7A-9B9F-DDD6-21CA-9FC75CAAF2F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34800" y="7734300"/>
            <a:ext cx="4985923" cy="1524000"/>
          </a:xfrm>
          <a:prstGeom prst="rect">
            <a:avLst/>
          </a:prstGeom>
        </p:spPr>
      </p:pic>
      <p:sp>
        <p:nvSpPr>
          <p:cNvPr id="22" name="TextBox 21">
            <a:extLst>
              <a:ext uri="{FF2B5EF4-FFF2-40B4-BE49-F238E27FC236}">
                <a16:creationId xmlns:a16="http://schemas.microsoft.com/office/drawing/2014/main" id="{F603DEA5-0711-7A90-6B02-29A73EE3DC2A}"/>
              </a:ext>
            </a:extLst>
          </p:cNvPr>
          <p:cNvSpPr txBox="1"/>
          <p:nvPr/>
        </p:nvSpPr>
        <p:spPr>
          <a:xfrm>
            <a:off x="2819400" y="190500"/>
            <a:ext cx="12573000" cy="1599605"/>
          </a:xfrm>
          <a:prstGeom prst="rect">
            <a:avLst/>
          </a:prstGeom>
        </p:spPr>
        <p:txBody>
          <a:bodyPr wrap="square" lIns="0" tIns="0" rIns="0" bIns="0" rtlCol="0" anchor="t">
            <a:spAutoFit/>
          </a:bodyPr>
          <a:lstStyle>
            <a:defPPr>
              <a:defRPr lang="en-US"/>
            </a:defPPr>
            <a:lvl1pPr lvl="0" indent="0">
              <a:lnSpc>
                <a:spcPct val="150000"/>
              </a:lnSpc>
              <a:defRPr sz="2400" b="1">
                <a:solidFill>
                  <a:srgbClr val="174076"/>
                </a:solidFill>
                <a:latin typeface="Bahnschrift Light SemiCondensed" panose="020B0502040204020203" pitchFamily="34" charset="0"/>
                <a:ea typeface="Yeseva One"/>
                <a:cs typeface="Yeseva One"/>
              </a:defRPr>
            </a:lvl1pPr>
          </a:lstStyle>
          <a:p>
            <a:r>
              <a:rPr lang="en-US" dirty="0"/>
              <a:t>6. How well you have covered the most awarded actors . Of all the actors with three types of awards, for what % of them do we carry a film and how about for actors with two types of awards ,same questions finally how about actors with just one award?</a:t>
            </a:r>
            <a:endParaRPr lang="en-IN" dirty="0"/>
          </a:p>
        </p:txBody>
      </p:sp>
      <p:sp>
        <p:nvSpPr>
          <p:cNvPr id="6" name="TextBox 5">
            <a:extLst>
              <a:ext uri="{FF2B5EF4-FFF2-40B4-BE49-F238E27FC236}">
                <a16:creationId xmlns:a16="http://schemas.microsoft.com/office/drawing/2014/main" id="{D9641029-E38A-8F64-06A6-A07C6054800B}"/>
              </a:ext>
            </a:extLst>
          </p:cNvPr>
          <p:cNvSpPr txBox="1"/>
          <p:nvPr/>
        </p:nvSpPr>
        <p:spPr>
          <a:xfrm>
            <a:off x="10668000" y="4686300"/>
            <a:ext cx="7239000" cy="2031325"/>
          </a:xfrm>
          <a:prstGeom prst="rect">
            <a:avLst/>
          </a:prstGeom>
          <a:noFill/>
        </p:spPr>
        <p:txBody>
          <a:bodyPr wrap="square" rtlCol="0">
            <a:spAutoFit/>
          </a:bodyPr>
          <a:lstStyle/>
          <a:p>
            <a:pPr algn="ctr"/>
            <a:endParaRPr lang="en-US" dirty="0"/>
          </a:p>
          <a:p>
            <a:pPr marL="285750" indent="-285750" algn="ctr">
              <a:buFontTx/>
              <a:buChar char="-"/>
            </a:pPr>
            <a:r>
              <a:rPr lang="en-US" b="1" dirty="0"/>
              <a:t>"Utilized CASE statement to determine employee benefits based on awards received”</a:t>
            </a:r>
          </a:p>
          <a:p>
            <a:pPr marL="285750" indent="-285750" algn="ctr">
              <a:buFontTx/>
              <a:buChar char="-"/>
            </a:pPr>
            <a:endParaRPr lang="en-US" b="1" dirty="0"/>
          </a:p>
          <a:p>
            <a:pPr algn="ctr"/>
            <a:r>
              <a:rPr lang="en-US" b="1" dirty="0"/>
              <a:t>    - if 3 awards </a:t>
            </a:r>
            <a:r>
              <a:rPr lang="en-IN" b="1" dirty="0"/>
              <a:t>received</a:t>
            </a:r>
            <a:r>
              <a:rPr lang="en-US" b="1" dirty="0"/>
              <a:t>: 3 awards'</a:t>
            </a:r>
          </a:p>
          <a:p>
            <a:pPr algn="ctr"/>
            <a:r>
              <a:rPr lang="en-US" b="1" dirty="0"/>
              <a:t>    - if 2 awards </a:t>
            </a:r>
            <a:r>
              <a:rPr lang="en-IN" b="1" dirty="0"/>
              <a:t>received</a:t>
            </a:r>
            <a:r>
              <a:rPr lang="en-US" b="1" dirty="0"/>
              <a:t>: 2 awards’</a:t>
            </a:r>
          </a:p>
          <a:p>
            <a:pPr algn="ctr"/>
            <a:r>
              <a:rPr lang="en-US" b="1" dirty="0"/>
              <a:t>    - if 1 awards </a:t>
            </a:r>
            <a:r>
              <a:rPr lang="en-IN" b="1" dirty="0"/>
              <a:t>received </a:t>
            </a:r>
            <a:r>
              <a:rPr lang="en-US" b="1" dirty="0"/>
              <a:t>: 1 awards'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927"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r="-48" b="-38974"/>
            </a:stretch>
          </a:blipFill>
        </p:spPr>
      </p:sp>
      <p:sp>
        <p:nvSpPr>
          <p:cNvPr id="4" name="Freeform 4"/>
          <p:cNvSpPr/>
          <p:nvPr/>
        </p:nvSpPr>
        <p:spPr>
          <a:xfrm rot="5400000" flipH="1" flipV="1">
            <a:off x="-3229689" y="2353457"/>
            <a:ext cx="11219604" cy="5324212"/>
          </a:xfrm>
          <a:custGeom>
            <a:avLst/>
            <a:gdLst/>
            <a:ahLst/>
            <a:cxnLst/>
            <a:rect l="l" t="t" r="r" b="b"/>
            <a:pathLst>
              <a:path w="11219604" h="5324212">
                <a:moveTo>
                  <a:pt x="11219603" y="5324212"/>
                </a:moveTo>
                <a:lnTo>
                  <a:pt x="0" y="5324212"/>
                </a:lnTo>
                <a:lnTo>
                  <a:pt x="0" y="0"/>
                </a:lnTo>
                <a:lnTo>
                  <a:pt x="11219603" y="0"/>
                </a:lnTo>
                <a:lnTo>
                  <a:pt x="11219603" y="532421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1326527">
            <a:off x="-225246" y="4715336"/>
            <a:ext cx="5332141" cy="5296210"/>
          </a:xfrm>
          <a:custGeom>
            <a:avLst/>
            <a:gdLst/>
            <a:ahLst/>
            <a:cxnLst/>
            <a:rect l="l" t="t" r="r" b="b"/>
            <a:pathLst>
              <a:path w="5332141" h="5296210">
                <a:moveTo>
                  <a:pt x="0" y="0"/>
                </a:moveTo>
                <a:lnTo>
                  <a:pt x="5332141" y="0"/>
                </a:lnTo>
                <a:lnTo>
                  <a:pt x="5332141" y="5296210"/>
                </a:lnTo>
                <a:lnTo>
                  <a:pt x="0" y="52962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flipH="1">
            <a:off x="-281993" y="1028700"/>
            <a:ext cx="3228882" cy="3207124"/>
          </a:xfrm>
          <a:custGeom>
            <a:avLst/>
            <a:gdLst/>
            <a:ahLst/>
            <a:cxnLst/>
            <a:rect l="l" t="t" r="r" b="b"/>
            <a:pathLst>
              <a:path w="3228882" h="3207124">
                <a:moveTo>
                  <a:pt x="3228881" y="0"/>
                </a:moveTo>
                <a:lnTo>
                  <a:pt x="0" y="0"/>
                </a:lnTo>
                <a:lnTo>
                  <a:pt x="0" y="3207124"/>
                </a:lnTo>
                <a:lnTo>
                  <a:pt x="3228881" y="3207124"/>
                </a:lnTo>
                <a:lnTo>
                  <a:pt x="3228881"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5190768" flipH="1">
            <a:off x="16673558" y="-999472"/>
            <a:ext cx="3228882" cy="3207124"/>
          </a:xfrm>
          <a:custGeom>
            <a:avLst/>
            <a:gdLst/>
            <a:ahLst/>
            <a:cxnLst/>
            <a:rect l="l" t="t" r="r" b="b"/>
            <a:pathLst>
              <a:path w="3228882" h="3207124">
                <a:moveTo>
                  <a:pt x="3228882" y="0"/>
                </a:moveTo>
                <a:lnTo>
                  <a:pt x="0" y="0"/>
                </a:lnTo>
                <a:lnTo>
                  <a:pt x="0" y="3207124"/>
                </a:lnTo>
                <a:lnTo>
                  <a:pt x="3228882" y="3207124"/>
                </a:lnTo>
                <a:lnTo>
                  <a:pt x="3228882" y="0"/>
                </a:lnTo>
                <a:close/>
              </a:path>
            </a:pathLst>
          </a:custGeom>
          <a:blipFill>
            <a:blip r:embed="rId5">
              <a:extLst>
                <a:ext uri="{96DAC541-7B7A-43D3-8B79-37D633B846F1}">
                  <asvg:svgBlip xmlns:asvg="http://schemas.microsoft.com/office/drawing/2016/SVG/main" r:embed="rId6"/>
                </a:ext>
              </a:extLst>
            </a:blip>
            <a:stretch>
              <a:fillRect/>
            </a:stretch>
          </a:blipFill>
        </p:spPr>
      </p:sp>
      <p:pic>
        <p:nvPicPr>
          <p:cNvPr id="12" name="Picture 11">
            <a:extLst>
              <a:ext uri="{FF2B5EF4-FFF2-40B4-BE49-F238E27FC236}">
                <a16:creationId xmlns:a16="http://schemas.microsoft.com/office/drawing/2014/main" id="{B5ECE77B-4E3A-F01E-9A72-789F4FA68C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5400" y="2171700"/>
            <a:ext cx="4038600" cy="1700027"/>
          </a:xfrm>
          <a:prstGeom prst="rect">
            <a:avLst/>
          </a:prstGeom>
          <a:ln>
            <a:solidFill>
              <a:schemeClr val="tx1"/>
            </a:solidFill>
          </a:ln>
        </p:spPr>
      </p:pic>
      <p:grpSp>
        <p:nvGrpSpPr>
          <p:cNvPr id="13" name="Group 3">
            <a:extLst>
              <a:ext uri="{FF2B5EF4-FFF2-40B4-BE49-F238E27FC236}">
                <a16:creationId xmlns:a16="http://schemas.microsoft.com/office/drawing/2014/main" id="{B24CFC2D-9EFA-FFE1-08BC-03B6BF666994}"/>
              </a:ext>
            </a:extLst>
          </p:cNvPr>
          <p:cNvGrpSpPr/>
          <p:nvPr/>
        </p:nvGrpSpPr>
        <p:grpSpPr>
          <a:xfrm>
            <a:off x="10744200" y="3924300"/>
            <a:ext cx="6934200" cy="4873233"/>
            <a:chOff x="0" y="0"/>
            <a:chExt cx="3156390" cy="1664799"/>
          </a:xfrm>
        </p:grpSpPr>
        <p:sp>
          <p:nvSpPr>
            <p:cNvPr id="14" name="Freeform 4">
              <a:extLst>
                <a:ext uri="{FF2B5EF4-FFF2-40B4-BE49-F238E27FC236}">
                  <a16:creationId xmlns:a16="http://schemas.microsoft.com/office/drawing/2014/main" id="{EA19EE15-7D7E-BB63-D25B-20FCFEFB122F}"/>
                </a:ext>
              </a:extLst>
            </p:cNvPr>
            <p:cNvSpPr/>
            <p:nvPr/>
          </p:nvSpPr>
          <p:spPr>
            <a:xfrm>
              <a:off x="0" y="0"/>
              <a:ext cx="3156390" cy="1664799"/>
            </a:xfrm>
            <a:custGeom>
              <a:avLst/>
              <a:gdLst/>
              <a:ahLst/>
              <a:cxnLst/>
              <a:rect l="l" t="t" r="r" b="b"/>
              <a:pathLst>
                <a:path w="3156390" h="1664799">
                  <a:moveTo>
                    <a:pt x="0" y="0"/>
                  </a:moveTo>
                  <a:lnTo>
                    <a:pt x="3156390" y="0"/>
                  </a:lnTo>
                  <a:lnTo>
                    <a:pt x="3156390" y="1664799"/>
                  </a:lnTo>
                  <a:lnTo>
                    <a:pt x="0" y="1664799"/>
                  </a:lnTo>
                  <a:close/>
                </a:path>
              </a:pathLst>
            </a:custGeom>
            <a:solidFill>
              <a:srgbClr val="C5E5DE"/>
            </a:solidFill>
            <a:ln>
              <a:solidFill>
                <a:schemeClr val="tx1">
                  <a:lumMod val="95000"/>
                  <a:lumOff val="5000"/>
                </a:schemeClr>
              </a:solidFill>
            </a:ln>
          </p:spPr>
        </p:sp>
        <p:sp>
          <p:nvSpPr>
            <p:cNvPr id="15" name="TextBox 5">
              <a:extLst>
                <a:ext uri="{FF2B5EF4-FFF2-40B4-BE49-F238E27FC236}">
                  <a16:creationId xmlns:a16="http://schemas.microsoft.com/office/drawing/2014/main" id="{83060A23-9D47-2FEE-D39B-E4D7FBB8BE73}"/>
                </a:ext>
              </a:extLst>
            </p:cNvPr>
            <p:cNvSpPr txBox="1"/>
            <p:nvPr/>
          </p:nvSpPr>
          <p:spPr>
            <a:xfrm>
              <a:off x="0" y="-66675"/>
              <a:ext cx="3156390" cy="1731474"/>
            </a:xfrm>
            <a:prstGeom prst="rect">
              <a:avLst/>
            </a:prstGeom>
          </p:spPr>
          <p:txBody>
            <a:bodyPr lIns="50800" tIns="50800" rIns="50800" bIns="50800" rtlCol="0" anchor="ctr"/>
            <a:lstStyle/>
            <a:p>
              <a:pPr algn="ctr">
                <a:lnSpc>
                  <a:spcPts val="3150"/>
                </a:lnSpc>
              </a:pPr>
              <a:endParaRPr/>
            </a:p>
          </p:txBody>
        </p:sp>
      </p:grpSp>
      <p:sp>
        <p:nvSpPr>
          <p:cNvPr id="19" name="Arrow: Curved Down 18">
            <a:extLst>
              <a:ext uri="{FF2B5EF4-FFF2-40B4-BE49-F238E27FC236}">
                <a16:creationId xmlns:a16="http://schemas.microsoft.com/office/drawing/2014/main" id="{D4FB901A-D558-7798-0344-D09198A4A8FB}"/>
              </a:ext>
            </a:extLst>
          </p:cNvPr>
          <p:cNvSpPr/>
          <p:nvPr/>
        </p:nvSpPr>
        <p:spPr>
          <a:xfrm rot="8562622">
            <a:off x="9569169" y="8272406"/>
            <a:ext cx="2819400" cy="1600200"/>
          </a:xfrm>
          <a:prstGeom prst="curved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pic>
        <p:nvPicPr>
          <p:cNvPr id="10" name="Picture 9">
            <a:extLst>
              <a:ext uri="{FF2B5EF4-FFF2-40B4-BE49-F238E27FC236}">
                <a16:creationId xmlns:a16="http://schemas.microsoft.com/office/drawing/2014/main" id="{FE2CE1D2-ADB3-4A21-D077-354EAF0ACFB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72800" y="4076700"/>
            <a:ext cx="6477904" cy="4648849"/>
          </a:xfrm>
          <a:prstGeom prst="rect">
            <a:avLst/>
          </a:prstGeom>
        </p:spPr>
      </p:pic>
      <p:pic>
        <p:nvPicPr>
          <p:cNvPr id="17" name="Picture 16">
            <a:extLst>
              <a:ext uri="{FF2B5EF4-FFF2-40B4-BE49-F238E27FC236}">
                <a16:creationId xmlns:a16="http://schemas.microsoft.com/office/drawing/2014/main" id="{F8F5F318-5D4B-CC1C-4D93-3F0BB95C078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801600" y="3086100"/>
            <a:ext cx="2505460" cy="457200"/>
          </a:xfrm>
          <a:prstGeom prst="rect">
            <a:avLst/>
          </a:prstGeom>
        </p:spPr>
      </p:pic>
      <p:sp>
        <p:nvSpPr>
          <p:cNvPr id="20" name="TextBox 19">
            <a:extLst>
              <a:ext uri="{FF2B5EF4-FFF2-40B4-BE49-F238E27FC236}">
                <a16:creationId xmlns:a16="http://schemas.microsoft.com/office/drawing/2014/main" id="{5339C261-D66A-E191-A392-ED222833F040}"/>
              </a:ext>
            </a:extLst>
          </p:cNvPr>
          <p:cNvSpPr txBox="1"/>
          <p:nvPr/>
        </p:nvSpPr>
        <p:spPr>
          <a:xfrm>
            <a:off x="4191000" y="342900"/>
            <a:ext cx="12496800" cy="1107996"/>
          </a:xfrm>
          <a:prstGeom prst="rect">
            <a:avLst/>
          </a:prstGeom>
        </p:spPr>
        <p:txBody>
          <a:bodyPr wrap="square" lIns="0" tIns="0" rIns="0" bIns="0" rtlCol="0" anchor="t">
            <a:spAutoFit/>
          </a:bodyPr>
          <a:lstStyle>
            <a:defPPr>
              <a:defRPr lang="en-US"/>
            </a:defPPr>
            <a:lvl1pPr lvl="0" indent="0">
              <a:lnSpc>
                <a:spcPct val="150000"/>
              </a:lnSpc>
              <a:defRPr sz="2400" b="1">
                <a:solidFill>
                  <a:srgbClr val="174076"/>
                </a:solidFill>
                <a:latin typeface="Bahnschrift Light SemiCondensed" panose="020B0502040204020203" pitchFamily="34" charset="0"/>
                <a:ea typeface="Yeseva One"/>
                <a:cs typeface="Yeseva One"/>
              </a:defRPr>
            </a:lvl1pPr>
          </a:lstStyle>
          <a:p>
            <a:pPr>
              <a:lnSpc>
                <a:spcPct val="100000"/>
              </a:lnSpc>
            </a:pPr>
            <a:r>
              <a:rPr lang="en-US" dirty="0"/>
              <a:t>7. Pull together list of customer name, the total lifetime rentals and the sum of all payments you have collected from them , it would be great to see this order on total lifetime value with the most valuable customers at the top of the list.</a:t>
            </a:r>
            <a:endParaRPr lang="en-IN" dirty="0"/>
          </a:p>
        </p:txBody>
      </p:sp>
      <p:sp>
        <p:nvSpPr>
          <p:cNvPr id="3" name="TextBox 2">
            <a:extLst>
              <a:ext uri="{FF2B5EF4-FFF2-40B4-BE49-F238E27FC236}">
                <a16:creationId xmlns:a16="http://schemas.microsoft.com/office/drawing/2014/main" id="{F24158D2-024F-CA1F-4FD2-927CEA3B6FA6}"/>
              </a:ext>
            </a:extLst>
          </p:cNvPr>
          <p:cNvSpPr txBox="1"/>
          <p:nvPr/>
        </p:nvSpPr>
        <p:spPr>
          <a:xfrm>
            <a:off x="5791200" y="7505700"/>
            <a:ext cx="4800600" cy="1200329"/>
          </a:xfrm>
          <a:prstGeom prst="rect">
            <a:avLst/>
          </a:prstGeom>
          <a:noFill/>
        </p:spPr>
        <p:txBody>
          <a:bodyPr wrap="square" rtlCol="0">
            <a:spAutoFit/>
          </a:bodyPr>
          <a:lstStyle/>
          <a:p>
            <a:r>
              <a:rPr lang="en-US" b="1" dirty="0"/>
              <a:t>Used COALESCE function to select the first non-null value from a list of columns, ensuring a consistent and reliable output by prioritizing values in a specific order.</a:t>
            </a:r>
            <a:endParaRPr lang="en-IN" b="1" dirty="0"/>
          </a:p>
        </p:txBody>
      </p:sp>
      <p:sp>
        <p:nvSpPr>
          <p:cNvPr id="6" name="TextBox 5">
            <a:extLst>
              <a:ext uri="{FF2B5EF4-FFF2-40B4-BE49-F238E27FC236}">
                <a16:creationId xmlns:a16="http://schemas.microsoft.com/office/drawing/2014/main" id="{F0C23575-6864-AD34-2ECF-D45BAED921A9}"/>
              </a:ext>
            </a:extLst>
          </p:cNvPr>
          <p:cNvSpPr txBox="1"/>
          <p:nvPr/>
        </p:nvSpPr>
        <p:spPr>
          <a:xfrm>
            <a:off x="5486400" y="5219700"/>
            <a:ext cx="4724400" cy="1200329"/>
          </a:xfrm>
          <a:prstGeom prst="rect">
            <a:avLst/>
          </a:prstGeom>
          <a:noFill/>
        </p:spPr>
        <p:txBody>
          <a:bodyPr wrap="square" rtlCol="0">
            <a:spAutoFit/>
          </a:bodyPr>
          <a:lstStyle/>
          <a:p>
            <a:pPr algn="ctr"/>
            <a:r>
              <a:rPr lang="en-IN" sz="2400" dirty="0"/>
              <a:t>Used some </a:t>
            </a:r>
            <a:r>
              <a:rPr lang="en-IN" sz="2400" b="1" dirty="0"/>
              <a:t>aggregate functions</a:t>
            </a:r>
            <a:r>
              <a:rPr lang="en-IN" sz="2400" dirty="0"/>
              <a:t>(</a:t>
            </a:r>
            <a:r>
              <a:rPr lang="en-IN" sz="2400" b="1" dirty="0" err="1"/>
              <a:t>sum,count</a:t>
            </a:r>
            <a:r>
              <a:rPr lang="en-IN" sz="2400" dirty="0"/>
              <a:t>) to calculate the appropriate result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200" y="10804"/>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r="-48" b="-38974"/>
            </a:stretch>
          </a:blipFill>
        </p:spPr>
      </p:sp>
      <p:sp>
        <p:nvSpPr>
          <p:cNvPr id="3" name="TextBox 3"/>
          <p:cNvSpPr txBox="1"/>
          <p:nvPr/>
        </p:nvSpPr>
        <p:spPr>
          <a:xfrm>
            <a:off x="9220200" y="2324100"/>
            <a:ext cx="7853613" cy="1291059"/>
          </a:xfrm>
          <a:prstGeom prst="rect">
            <a:avLst/>
          </a:prstGeom>
          <a:ln>
            <a:noFill/>
          </a:ln>
        </p:spPr>
        <p:txBody>
          <a:bodyPr lIns="0" tIns="0" rIns="0" bIns="0" rtlCol="0" anchor="t">
            <a:spAutoFit/>
          </a:bodyPr>
          <a:lstStyle/>
          <a:p>
            <a:pPr marL="0" lvl="0" indent="0" algn="ctr">
              <a:lnSpc>
                <a:spcPts val="9570"/>
              </a:lnSpc>
            </a:pPr>
            <a:r>
              <a:rPr lang="en-US" sz="11500" dirty="0">
                <a:solidFill>
                  <a:srgbClr val="FFFFFF"/>
                </a:solidFill>
                <a:latin typeface="Yeseva One"/>
                <a:ea typeface="Yeseva One"/>
                <a:cs typeface="Yeseva One"/>
                <a:sym typeface="Yeseva One"/>
              </a:rPr>
              <a:t>THANKS !</a:t>
            </a:r>
          </a:p>
        </p:txBody>
      </p:sp>
      <p:sp>
        <p:nvSpPr>
          <p:cNvPr id="4" name="Freeform 4"/>
          <p:cNvSpPr/>
          <p:nvPr/>
        </p:nvSpPr>
        <p:spPr>
          <a:xfrm>
            <a:off x="1319218" y="1379921"/>
            <a:ext cx="6935198" cy="7517543"/>
          </a:xfrm>
          <a:custGeom>
            <a:avLst/>
            <a:gdLst/>
            <a:ahLst/>
            <a:cxnLst/>
            <a:rect l="l" t="t" r="r" b="b"/>
            <a:pathLst>
              <a:path w="6935198" h="7517543">
                <a:moveTo>
                  <a:pt x="0" y="0"/>
                </a:moveTo>
                <a:lnTo>
                  <a:pt x="6935198" y="0"/>
                </a:lnTo>
                <a:lnTo>
                  <a:pt x="6935198" y="7517543"/>
                </a:lnTo>
                <a:lnTo>
                  <a:pt x="0" y="75175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flipV="1">
            <a:off x="-4910060" y="-3852949"/>
            <a:ext cx="10287000" cy="4881649"/>
          </a:xfrm>
          <a:custGeom>
            <a:avLst/>
            <a:gdLst/>
            <a:ahLst/>
            <a:cxnLst/>
            <a:rect l="l" t="t" r="r" b="b"/>
            <a:pathLst>
              <a:path w="10287000" h="4881649">
                <a:moveTo>
                  <a:pt x="0" y="4881649"/>
                </a:moveTo>
                <a:lnTo>
                  <a:pt x="10287000" y="4881649"/>
                </a:lnTo>
                <a:lnTo>
                  <a:pt x="10287000" y="0"/>
                </a:lnTo>
                <a:lnTo>
                  <a:pt x="0" y="0"/>
                </a:lnTo>
                <a:lnTo>
                  <a:pt x="0" y="4881649"/>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5400000">
            <a:off x="5834140" y="256446"/>
            <a:ext cx="574387" cy="574387"/>
          </a:xfrm>
          <a:custGeom>
            <a:avLst/>
            <a:gdLst/>
            <a:ahLst/>
            <a:cxnLst/>
            <a:rect l="l" t="t" r="r" b="b"/>
            <a:pathLst>
              <a:path w="574387" h="574387">
                <a:moveTo>
                  <a:pt x="0" y="0"/>
                </a:moveTo>
                <a:lnTo>
                  <a:pt x="574386" y="0"/>
                </a:lnTo>
                <a:lnTo>
                  <a:pt x="574386" y="574387"/>
                </a:lnTo>
                <a:lnTo>
                  <a:pt x="0" y="57438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rot="-5400000">
            <a:off x="6865726" y="256446"/>
            <a:ext cx="574387" cy="574387"/>
          </a:xfrm>
          <a:custGeom>
            <a:avLst/>
            <a:gdLst/>
            <a:ahLst/>
            <a:cxnLst/>
            <a:rect l="l" t="t" r="r" b="b"/>
            <a:pathLst>
              <a:path w="574387" h="574387">
                <a:moveTo>
                  <a:pt x="0" y="0"/>
                </a:moveTo>
                <a:lnTo>
                  <a:pt x="574387" y="0"/>
                </a:lnTo>
                <a:lnTo>
                  <a:pt x="574387" y="574387"/>
                </a:lnTo>
                <a:lnTo>
                  <a:pt x="0" y="57438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rot="-10800000" flipV="1">
            <a:off x="13147387" y="9258300"/>
            <a:ext cx="10287000" cy="4881649"/>
          </a:xfrm>
          <a:custGeom>
            <a:avLst/>
            <a:gdLst/>
            <a:ahLst/>
            <a:cxnLst/>
            <a:rect l="l" t="t" r="r" b="b"/>
            <a:pathLst>
              <a:path w="10287000" h="4881649">
                <a:moveTo>
                  <a:pt x="0" y="4881649"/>
                </a:moveTo>
                <a:lnTo>
                  <a:pt x="10287000" y="4881649"/>
                </a:lnTo>
                <a:lnTo>
                  <a:pt x="10287000" y="0"/>
                </a:lnTo>
                <a:lnTo>
                  <a:pt x="0" y="0"/>
                </a:lnTo>
                <a:lnTo>
                  <a:pt x="0" y="4881649"/>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rot="5400000">
            <a:off x="12115800" y="9456167"/>
            <a:ext cx="574387" cy="574387"/>
          </a:xfrm>
          <a:custGeom>
            <a:avLst/>
            <a:gdLst/>
            <a:ahLst/>
            <a:cxnLst/>
            <a:rect l="l" t="t" r="r" b="b"/>
            <a:pathLst>
              <a:path w="574387" h="574387">
                <a:moveTo>
                  <a:pt x="0" y="0"/>
                </a:moveTo>
                <a:lnTo>
                  <a:pt x="574387" y="0"/>
                </a:lnTo>
                <a:lnTo>
                  <a:pt x="574387" y="574387"/>
                </a:lnTo>
                <a:lnTo>
                  <a:pt x="0" y="57438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rot="5400000">
            <a:off x="11084213" y="9456167"/>
            <a:ext cx="574387" cy="574387"/>
          </a:xfrm>
          <a:custGeom>
            <a:avLst/>
            <a:gdLst/>
            <a:ahLst/>
            <a:cxnLst/>
            <a:rect l="l" t="t" r="r" b="b"/>
            <a:pathLst>
              <a:path w="574387" h="574387">
                <a:moveTo>
                  <a:pt x="0" y="0"/>
                </a:moveTo>
                <a:lnTo>
                  <a:pt x="574387" y="0"/>
                </a:lnTo>
                <a:lnTo>
                  <a:pt x="574387" y="574387"/>
                </a:lnTo>
                <a:lnTo>
                  <a:pt x="0" y="57438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0">
            <a:extLst>
              <a:ext uri="{FF2B5EF4-FFF2-40B4-BE49-F238E27FC236}">
                <a16:creationId xmlns:a16="http://schemas.microsoft.com/office/drawing/2014/main" id="{C2CC3F92-756C-AE79-5AEE-96F54A7F1BAB}"/>
              </a:ext>
            </a:extLst>
          </p:cNvPr>
          <p:cNvSpPr txBox="1"/>
          <p:nvPr/>
        </p:nvSpPr>
        <p:spPr>
          <a:xfrm>
            <a:off x="9144000" y="4457700"/>
            <a:ext cx="8001000" cy="1569660"/>
          </a:xfrm>
          <a:prstGeom prst="rect">
            <a:avLst/>
          </a:prstGeom>
          <a:noFill/>
          <a:ln>
            <a:solidFill>
              <a:schemeClr val="tx1"/>
            </a:solidFill>
          </a:ln>
        </p:spPr>
        <p:txBody>
          <a:bodyPr wrap="square" rtlCol="0">
            <a:spAutoFit/>
          </a:bodyPr>
          <a:lstStyle/>
          <a:p>
            <a:pPr algn="ctr"/>
            <a:r>
              <a:rPr lang="en-IN" sz="4800" dirty="0">
                <a:solidFill>
                  <a:schemeClr val="bg1"/>
                </a:solidFill>
                <a:latin typeface="Kollektif" panose="020B0604020202020204" charset="0"/>
              </a:rPr>
              <a:t>I hope you find this meaningful and effective .</a:t>
            </a:r>
          </a:p>
        </p:txBody>
      </p:sp>
      <p:pic>
        <p:nvPicPr>
          <p:cNvPr id="13" name="Graphic 12" descr="Thumbs up sign">
            <a:extLst>
              <a:ext uri="{FF2B5EF4-FFF2-40B4-BE49-F238E27FC236}">
                <a16:creationId xmlns:a16="http://schemas.microsoft.com/office/drawing/2014/main" id="{3E38DC95-9A44-A5E4-F8A3-E866B1E4F5A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67000" y="2247900"/>
            <a:ext cx="4114800" cy="4114800"/>
          </a:xfrm>
          <a:prstGeom prst="rect">
            <a:avLst/>
          </a:prstGeom>
          <a:effectLst>
            <a:outerShdw blurRad="50800" dist="38100" algn="l" rotWithShape="0">
              <a:prstClr val="black">
                <a:alpha val="40000"/>
              </a:prstClr>
            </a:outerShdw>
          </a:effectLst>
        </p:spPr>
      </p:pic>
      <p:pic>
        <p:nvPicPr>
          <p:cNvPr id="15" name="Picture 14">
            <a:extLst>
              <a:ext uri="{FF2B5EF4-FFF2-40B4-BE49-F238E27FC236}">
                <a16:creationId xmlns:a16="http://schemas.microsoft.com/office/drawing/2014/main" id="{FC960C05-5AD5-54C4-10F8-34B86EF330BD}"/>
              </a:ext>
            </a:extLst>
          </p:cNvPr>
          <p:cNvPicPr>
            <a:picLocks noChangeAspect="1"/>
          </p:cNvPicPr>
          <p:nvPr/>
        </p:nvPicPr>
        <p:blipFill>
          <a:blip r:embed="rId11"/>
          <a:stretch>
            <a:fillRect/>
          </a:stretch>
        </p:blipFill>
        <p:spPr>
          <a:xfrm>
            <a:off x="17068800" y="8039100"/>
            <a:ext cx="990600" cy="964301"/>
          </a:xfrm>
          <a:prstGeom prst="rect">
            <a:avLst/>
          </a:prstGeom>
        </p:spPr>
      </p:pic>
      <p:sp>
        <p:nvSpPr>
          <p:cNvPr id="12" name="Freeform 24">
            <a:extLst>
              <a:ext uri="{FF2B5EF4-FFF2-40B4-BE49-F238E27FC236}">
                <a16:creationId xmlns:a16="http://schemas.microsoft.com/office/drawing/2014/main" id="{176AB4D6-C262-202E-DC0A-862BFA50C9C6}"/>
              </a:ext>
            </a:extLst>
          </p:cNvPr>
          <p:cNvSpPr/>
          <p:nvPr/>
        </p:nvSpPr>
        <p:spPr>
          <a:xfrm rot="176271">
            <a:off x="12009886" y="6667023"/>
            <a:ext cx="3003376" cy="1890999"/>
          </a:xfrm>
          <a:custGeom>
            <a:avLst/>
            <a:gdLst/>
            <a:ahLst/>
            <a:cxnLst/>
            <a:rect l="l" t="t" r="r" b="b"/>
            <a:pathLst>
              <a:path w="2123170" h="1501660">
                <a:moveTo>
                  <a:pt x="0" y="0"/>
                </a:moveTo>
                <a:lnTo>
                  <a:pt x="2123170" y="0"/>
                </a:lnTo>
                <a:lnTo>
                  <a:pt x="2123170" y="1501660"/>
                </a:lnTo>
                <a:lnTo>
                  <a:pt x="0" y="150166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r="-48" b="-38974"/>
            </a:stretch>
          </a:blipFill>
        </p:spPr>
      </p:sp>
      <p:sp>
        <p:nvSpPr>
          <p:cNvPr id="3" name="TextBox 3"/>
          <p:cNvSpPr txBox="1"/>
          <p:nvPr/>
        </p:nvSpPr>
        <p:spPr>
          <a:xfrm>
            <a:off x="3081103" y="3426431"/>
            <a:ext cx="7322748" cy="950132"/>
          </a:xfrm>
          <a:prstGeom prst="rect">
            <a:avLst/>
          </a:prstGeom>
        </p:spPr>
        <p:txBody>
          <a:bodyPr lIns="0" tIns="0" rIns="0" bIns="0" rtlCol="0" anchor="t">
            <a:spAutoFit/>
          </a:bodyPr>
          <a:lstStyle/>
          <a:p>
            <a:pPr algn="l">
              <a:lnSpc>
                <a:spcPts val="8400"/>
              </a:lnSpc>
            </a:pPr>
            <a:r>
              <a:rPr lang="en-US" sz="4200" dirty="0">
                <a:solidFill>
                  <a:srgbClr val="174076"/>
                </a:solidFill>
                <a:latin typeface="Bahnschrift" panose="020B0502040204020203" pitchFamily="34" charset="0"/>
                <a:ea typeface="Kollektif"/>
                <a:cs typeface="Kollektif"/>
                <a:sym typeface="Kollektif"/>
              </a:rPr>
              <a:t>Defining the Situation</a:t>
            </a:r>
          </a:p>
        </p:txBody>
      </p:sp>
      <p:grpSp>
        <p:nvGrpSpPr>
          <p:cNvPr id="4" name="Group 4"/>
          <p:cNvGrpSpPr/>
          <p:nvPr/>
        </p:nvGrpSpPr>
        <p:grpSpPr>
          <a:xfrm>
            <a:off x="1665286" y="3742615"/>
            <a:ext cx="771999" cy="771999"/>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4946"/>
            </a:solidFill>
          </p:spPr>
        </p:sp>
      </p:grpSp>
      <p:sp>
        <p:nvSpPr>
          <p:cNvPr id="6" name="TextBox 6"/>
          <p:cNvSpPr txBox="1"/>
          <p:nvPr/>
        </p:nvSpPr>
        <p:spPr>
          <a:xfrm>
            <a:off x="1778680" y="3713134"/>
            <a:ext cx="545211" cy="688086"/>
          </a:xfrm>
          <a:prstGeom prst="rect">
            <a:avLst/>
          </a:prstGeom>
        </p:spPr>
        <p:txBody>
          <a:bodyPr lIns="0" tIns="0" rIns="0" bIns="0" rtlCol="0" anchor="t">
            <a:spAutoFit/>
          </a:bodyPr>
          <a:lstStyle/>
          <a:p>
            <a:pPr algn="ctr">
              <a:lnSpc>
                <a:spcPts val="5652"/>
              </a:lnSpc>
            </a:pPr>
            <a:r>
              <a:rPr lang="en-US" sz="3600">
                <a:solidFill>
                  <a:srgbClr val="FFFFFF"/>
                </a:solidFill>
                <a:latin typeface="Yeseva One"/>
                <a:ea typeface="Yeseva One"/>
                <a:cs typeface="Yeseva One"/>
                <a:sym typeface="Yeseva One"/>
              </a:rPr>
              <a:t>1</a:t>
            </a:r>
          </a:p>
        </p:txBody>
      </p:sp>
      <p:sp>
        <p:nvSpPr>
          <p:cNvPr id="7" name="TextBox 7"/>
          <p:cNvSpPr txBox="1"/>
          <p:nvPr/>
        </p:nvSpPr>
        <p:spPr>
          <a:xfrm>
            <a:off x="3081103" y="4708500"/>
            <a:ext cx="7322748" cy="950132"/>
          </a:xfrm>
          <a:prstGeom prst="rect">
            <a:avLst/>
          </a:prstGeom>
        </p:spPr>
        <p:txBody>
          <a:bodyPr lIns="0" tIns="0" rIns="0" bIns="0" rtlCol="0" anchor="t">
            <a:spAutoFit/>
          </a:bodyPr>
          <a:lstStyle/>
          <a:p>
            <a:pPr marL="0" lvl="1" indent="0" algn="l">
              <a:lnSpc>
                <a:spcPts val="8400"/>
              </a:lnSpc>
              <a:spcBef>
                <a:spcPct val="0"/>
              </a:spcBef>
            </a:pPr>
            <a:r>
              <a:rPr lang="en-US" sz="4200" dirty="0">
                <a:solidFill>
                  <a:srgbClr val="174076"/>
                </a:solidFill>
                <a:latin typeface="Bahnschrift" panose="020B0502040204020203" pitchFamily="34" charset="0"/>
                <a:ea typeface="Kollektif"/>
                <a:cs typeface="Kollektif"/>
                <a:sym typeface="Kollektif"/>
              </a:rPr>
              <a:t>Objective </a:t>
            </a:r>
          </a:p>
        </p:txBody>
      </p:sp>
      <p:grpSp>
        <p:nvGrpSpPr>
          <p:cNvPr id="8" name="Group 8"/>
          <p:cNvGrpSpPr/>
          <p:nvPr/>
        </p:nvGrpSpPr>
        <p:grpSpPr>
          <a:xfrm>
            <a:off x="1665286" y="5022455"/>
            <a:ext cx="771999" cy="771999"/>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4946"/>
            </a:solidFill>
          </p:spPr>
        </p:sp>
      </p:grpSp>
      <p:sp>
        <p:nvSpPr>
          <p:cNvPr id="10" name="TextBox 10"/>
          <p:cNvSpPr txBox="1"/>
          <p:nvPr/>
        </p:nvSpPr>
        <p:spPr>
          <a:xfrm>
            <a:off x="1778680" y="4992974"/>
            <a:ext cx="545211" cy="688086"/>
          </a:xfrm>
          <a:prstGeom prst="rect">
            <a:avLst/>
          </a:prstGeom>
        </p:spPr>
        <p:txBody>
          <a:bodyPr lIns="0" tIns="0" rIns="0" bIns="0" rtlCol="0" anchor="t">
            <a:spAutoFit/>
          </a:bodyPr>
          <a:lstStyle/>
          <a:p>
            <a:pPr marL="0" lvl="1" indent="0" algn="ctr">
              <a:lnSpc>
                <a:spcPts val="5652"/>
              </a:lnSpc>
              <a:spcBef>
                <a:spcPct val="0"/>
              </a:spcBef>
            </a:pPr>
            <a:r>
              <a:rPr lang="en-US" sz="3600" u="none">
                <a:solidFill>
                  <a:srgbClr val="FFFFFF"/>
                </a:solidFill>
                <a:latin typeface="Yeseva One"/>
                <a:ea typeface="Yeseva One"/>
                <a:cs typeface="Yeseva One"/>
                <a:sym typeface="Yeseva One"/>
              </a:rPr>
              <a:t>2</a:t>
            </a:r>
          </a:p>
        </p:txBody>
      </p:sp>
      <p:grpSp>
        <p:nvGrpSpPr>
          <p:cNvPr id="12" name="Group 12"/>
          <p:cNvGrpSpPr/>
          <p:nvPr/>
        </p:nvGrpSpPr>
        <p:grpSpPr>
          <a:xfrm>
            <a:off x="1665286" y="7582136"/>
            <a:ext cx="771999" cy="771999"/>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4946"/>
            </a:solidFill>
          </p:spPr>
        </p:sp>
      </p:grpSp>
      <p:sp>
        <p:nvSpPr>
          <p:cNvPr id="14" name="TextBox 14"/>
          <p:cNvSpPr txBox="1"/>
          <p:nvPr/>
        </p:nvSpPr>
        <p:spPr>
          <a:xfrm>
            <a:off x="1778680" y="7552655"/>
            <a:ext cx="545211" cy="688086"/>
          </a:xfrm>
          <a:prstGeom prst="rect">
            <a:avLst/>
          </a:prstGeom>
        </p:spPr>
        <p:txBody>
          <a:bodyPr lIns="0" tIns="0" rIns="0" bIns="0" rtlCol="0" anchor="t">
            <a:spAutoFit/>
          </a:bodyPr>
          <a:lstStyle/>
          <a:p>
            <a:pPr marL="0" lvl="1" indent="0" algn="ctr">
              <a:lnSpc>
                <a:spcPts val="5652"/>
              </a:lnSpc>
              <a:spcBef>
                <a:spcPct val="0"/>
              </a:spcBef>
            </a:pPr>
            <a:r>
              <a:rPr lang="en-US" sz="3600" u="none" dirty="0">
                <a:solidFill>
                  <a:srgbClr val="FFFFFF"/>
                </a:solidFill>
                <a:latin typeface="Yeseva One"/>
                <a:ea typeface="Yeseva One"/>
                <a:cs typeface="Yeseva One"/>
                <a:sym typeface="Yeseva One"/>
              </a:rPr>
              <a:t>4</a:t>
            </a:r>
          </a:p>
        </p:txBody>
      </p:sp>
      <p:sp>
        <p:nvSpPr>
          <p:cNvPr id="15" name="TextBox 15"/>
          <p:cNvSpPr txBox="1"/>
          <p:nvPr/>
        </p:nvSpPr>
        <p:spPr>
          <a:xfrm>
            <a:off x="3081103" y="5990568"/>
            <a:ext cx="7322748" cy="950132"/>
          </a:xfrm>
          <a:prstGeom prst="rect">
            <a:avLst/>
          </a:prstGeom>
        </p:spPr>
        <p:txBody>
          <a:bodyPr lIns="0" tIns="0" rIns="0" bIns="0" rtlCol="0" anchor="t">
            <a:spAutoFit/>
          </a:bodyPr>
          <a:lstStyle/>
          <a:p>
            <a:pPr marL="0" lvl="1" indent="0" algn="l">
              <a:lnSpc>
                <a:spcPts val="8400"/>
              </a:lnSpc>
              <a:spcBef>
                <a:spcPct val="0"/>
              </a:spcBef>
            </a:pPr>
            <a:r>
              <a:rPr lang="en-US" sz="4200" dirty="0">
                <a:solidFill>
                  <a:srgbClr val="174076"/>
                </a:solidFill>
                <a:latin typeface="Bahnschrift" panose="020B0502040204020203" pitchFamily="34" charset="0"/>
                <a:ea typeface="Kollektif"/>
                <a:cs typeface="Kollektif"/>
                <a:sym typeface="Kollektif"/>
              </a:rPr>
              <a:t>The Letter from Purchaser</a:t>
            </a:r>
          </a:p>
        </p:txBody>
      </p:sp>
      <p:grpSp>
        <p:nvGrpSpPr>
          <p:cNvPr id="16" name="Group 16"/>
          <p:cNvGrpSpPr/>
          <p:nvPr/>
        </p:nvGrpSpPr>
        <p:grpSpPr>
          <a:xfrm>
            <a:off x="1665286" y="6302296"/>
            <a:ext cx="771999" cy="771999"/>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4946"/>
            </a:solidFill>
          </p:spPr>
        </p:sp>
      </p:grpSp>
      <p:sp>
        <p:nvSpPr>
          <p:cNvPr id="18" name="TextBox 18"/>
          <p:cNvSpPr txBox="1"/>
          <p:nvPr/>
        </p:nvSpPr>
        <p:spPr>
          <a:xfrm>
            <a:off x="1778680" y="6272815"/>
            <a:ext cx="545211" cy="688086"/>
          </a:xfrm>
          <a:prstGeom prst="rect">
            <a:avLst/>
          </a:prstGeom>
        </p:spPr>
        <p:txBody>
          <a:bodyPr lIns="0" tIns="0" rIns="0" bIns="0" rtlCol="0" anchor="t">
            <a:spAutoFit/>
          </a:bodyPr>
          <a:lstStyle/>
          <a:p>
            <a:pPr marL="0" lvl="1" indent="0" algn="ctr">
              <a:lnSpc>
                <a:spcPts val="5652"/>
              </a:lnSpc>
              <a:spcBef>
                <a:spcPct val="0"/>
              </a:spcBef>
            </a:pPr>
            <a:r>
              <a:rPr lang="en-US" sz="3600" u="none">
                <a:solidFill>
                  <a:srgbClr val="FFFFFF"/>
                </a:solidFill>
                <a:latin typeface="Yeseva One"/>
                <a:ea typeface="Yeseva One"/>
                <a:cs typeface="Yeseva One"/>
                <a:sym typeface="Yeseva One"/>
              </a:rPr>
              <a:t>3</a:t>
            </a:r>
          </a:p>
        </p:txBody>
      </p:sp>
      <p:sp>
        <p:nvSpPr>
          <p:cNvPr id="19" name="TextBox 19"/>
          <p:cNvSpPr txBox="1"/>
          <p:nvPr/>
        </p:nvSpPr>
        <p:spPr>
          <a:xfrm>
            <a:off x="1676400" y="1638300"/>
            <a:ext cx="8273290" cy="1172309"/>
          </a:xfrm>
          <a:prstGeom prst="rect">
            <a:avLst/>
          </a:prstGeom>
        </p:spPr>
        <p:txBody>
          <a:bodyPr lIns="0" tIns="0" rIns="0" bIns="0" rtlCol="0" anchor="t">
            <a:spAutoFit/>
          </a:bodyPr>
          <a:lstStyle/>
          <a:p>
            <a:pPr marL="0" lvl="0" indent="0" algn="l">
              <a:lnSpc>
                <a:spcPts val="8640"/>
              </a:lnSpc>
              <a:spcBef>
                <a:spcPct val="0"/>
              </a:spcBef>
            </a:pPr>
            <a:r>
              <a:rPr lang="en-US" sz="8800" dirty="0">
                <a:solidFill>
                  <a:srgbClr val="174076"/>
                </a:solidFill>
                <a:latin typeface="Stencil" panose="040409050D0802020404" pitchFamily="82" charset="0"/>
                <a:ea typeface="Yeseva One"/>
                <a:cs typeface="Yeseva One"/>
                <a:sym typeface="Yeseva One"/>
              </a:rPr>
              <a:t>Contents</a:t>
            </a:r>
          </a:p>
        </p:txBody>
      </p:sp>
      <p:sp>
        <p:nvSpPr>
          <p:cNvPr id="20" name="Freeform 20"/>
          <p:cNvSpPr/>
          <p:nvPr/>
        </p:nvSpPr>
        <p:spPr>
          <a:xfrm rot="7966260" flipH="1">
            <a:off x="9058963" y="4099497"/>
            <a:ext cx="15296673" cy="7258967"/>
          </a:xfrm>
          <a:custGeom>
            <a:avLst/>
            <a:gdLst/>
            <a:ahLst/>
            <a:cxnLst/>
            <a:rect l="l" t="t" r="r" b="b"/>
            <a:pathLst>
              <a:path w="15296673" h="7258967">
                <a:moveTo>
                  <a:pt x="15296673" y="0"/>
                </a:moveTo>
                <a:lnTo>
                  <a:pt x="0" y="0"/>
                </a:lnTo>
                <a:lnTo>
                  <a:pt x="0" y="7258967"/>
                </a:lnTo>
                <a:lnTo>
                  <a:pt x="15296673" y="7258967"/>
                </a:lnTo>
                <a:lnTo>
                  <a:pt x="1529667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Freeform 21"/>
          <p:cNvSpPr/>
          <p:nvPr/>
        </p:nvSpPr>
        <p:spPr>
          <a:xfrm>
            <a:off x="11173691" y="1054499"/>
            <a:ext cx="6733309" cy="8229600"/>
          </a:xfrm>
          <a:custGeom>
            <a:avLst/>
            <a:gdLst/>
            <a:ahLst/>
            <a:cxnLst/>
            <a:rect l="l" t="t" r="r" b="b"/>
            <a:pathLst>
              <a:path w="6733309" h="8229600">
                <a:moveTo>
                  <a:pt x="0" y="0"/>
                </a:moveTo>
                <a:lnTo>
                  <a:pt x="6733309" y="0"/>
                </a:lnTo>
                <a:lnTo>
                  <a:pt x="6733309" y="8229600"/>
                </a:lnTo>
                <a:lnTo>
                  <a:pt x="0" y="82296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4" name="TextBox 15">
            <a:extLst>
              <a:ext uri="{FF2B5EF4-FFF2-40B4-BE49-F238E27FC236}">
                <a16:creationId xmlns:a16="http://schemas.microsoft.com/office/drawing/2014/main" id="{3C51CF1B-789A-B363-32EF-E22B06C46F7A}"/>
              </a:ext>
            </a:extLst>
          </p:cNvPr>
          <p:cNvSpPr txBox="1"/>
          <p:nvPr/>
        </p:nvSpPr>
        <p:spPr>
          <a:xfrm>
            <a:off x="3048000" y="7353300"/>
            <a:ext cx="7322748" cy="950132"/>
          </a:xfrm>
          <a:prstGeom prst="rect">
            <a:avLst/>
          </a:prstGeom>
        </p:spPr>
        <p:txBody>
          <a:bodyPr lIns="0" tIns="0" rIns="0" bIns="0" rtlCol="0" anchor="t">
            <a:spAutoFit/>
          </a:bodyPr>
          <a:lstStyle/>
          <a:p>
            <a:pPr marL="0" lvl="1" indent="0" algn="l">
              <a:lnSpc>
                <a:spcPts val="8400"/>
              </a:lnSpc>
              <a:spcBef>
                <a:spcPct val="0"/>
              </a:spcBef>
            </a:pPr>
            <a:r>
              <a:rPr lang="en-US" sz="4200" dirty="0">
                <a:solidFill>
                  <a:srgbClr val="174076"/>
                </a:solidFill>
                <a:latin typeface="Bahnschrift" panose="020B0502040204020203" pitchFamily="34" charset="0"/>
                <a:ea typeface="Kollektif"/>
                <a:cs typeface="Kollektif"/>
                <a:sym typeface="Kollektif"/>
              </a:rPr>
              <a:t>Database Overview</a:t>
            </a:r>
          </a:p>
        </p:txBody>
      </p:sp>
      <p:sp>
        <p:nvSpPr>
          <p:cNvPr id="27" name="TextBox 15">
            <a:extLst>
              <a:ext uri="{FF2B5EF4-FFF2-40B4-BE49-F238E27FC236}">
                <a16:creationId xmlns:a16="http://schemas.microsoft.com/office/drawing/2014/main" id="{CC34ED3E-1466-9346-3AEA-979CF3DD77F9}"/>
              </a:ext>
            </a:extLst>
          </p:cNvPr>
          <p:cNvSpPr txBox="1"/>
          <p:nvPr/>
        </p:nvSpPr>
        <p:spPr>
          <a:xfrm>
            <a:off x="3124200" y="8572500"/>
            <a:ext cx="7322748" cy="950132"/>
          </a:xfrm>
          <a:prstGeom prst="rect">
            <a:avLst/>
          </a:prstGeom>
        </p:spPr>
        <p:txBody>
          <a:bodyPr lIns="0" tIns="0" rIns="0" bIns="0" rtlCol="0" anchor="t">
            <a:spAutoFit/>
          </a:bodyPr>
          <a:lstStyle/>
          <a:p>
            <a:pPr marL="0" lvl="1" indent="0" algn="l">
              <a:lnSpc>
                <a:spcPts val="8400"/>
              </a:lnSpc>
              <a:spcBef>
                <a:spcPct val="0"/>
              </a:spcBef>
            </a:pPr>
            <a:r>
              <a:rPr lang="en-US" sz="4200" dirty="0">
                <a:solidFill>
                  <a:srgbClr val="174076"/>
                </a:solidFill>
                <a:latin typeface="Bahnschrift" panose="020B0502040204020203" pitchFamily="34" charset="0"/>
                <a:ea typeface="Kollektif"/>
                <a:cs typeface="Kollektif"/>
                <a:sym typeface="Kollektif"/>
              </a:rPr>
              <a:t>Queries and </a:t>
            </a:r>
            <a:r>
              <a:rPr lang="en-IN" sz="4200" dirty="0">
                <a:solidFill>
                  <a:srgbClr val="174076"/>
                </a:solidFill>
                <a:latin typeface="Bahnschrift" panose="020B0502040204020203" pitchFamily="34" charset="0"/>
                <a:ea typeface="Kollektif"/>
                <a:cs typeface="Kollektif"/>
                <a:sym typeface="Kollektif"/>
              </a:rPr>
              <a:t>Results</a:t>
            </a:r>
            <a:endParaRPr lang="en-US" sz="4200" dirty="0">
              <a:solidFill>
                <a:srgbClr val="174076"/>
              </a:solidFill>
              <a:latin typeface="Bahnschrift" panose="020B0502040204020203" pitchFamily="34" charset="0"/>
              <a:ea typeface="Kollektif"/>
              <a:cs typeface="Kollektif"/>
              <a:sym typeface="Kollektif"/>
            </a:endParaRPr>
          </a:p>
        </p:txBody>
      </p:sp>
      <p:grpSp>
        <p:nvGrpSpPr>
          <p:cNvPr id="28" name="Group 12">
            <a:extLst>
              <a:ext uri="{FF2B5EF4-FFF2-40B4-BE49-F238E27FC236}">
                <a16:creationId xmlns:a16="http://schemas.microsoft.com/office/drawing/2014/main" id="{2E7692B0-AD9D-0AA3-B25B-E4DC8AEC754D}"/>
              </a:ext>
            </a:extLst>
          </p:cNvPr>
          <p:cNvGrpSpPr/>
          <p:nvPr/>
        </p:nvGrpSpPr>
        <p:grpSpPr>
          <a:xfrm>
            <a:off x="1676400" y="8877300"/>
            <a:ext cx="771999" cy="771999"/>
            <a:chOff x="0" y="0"/>
            <a:chExt cx="6350000" cy="6350000"/>
          </a:xfrm>
        </p:grpSpPr>
        <p:sp>
          <p:nvSpPr>
            <p:cNvPr id="29" name="Freeform 13">
              <a:extLst>
                <a:ext uri="{FF2B5EF4-FFF2-40B4-BE49-F238E27FC236}">
                  <a16:creationId xmlns:a16="http://schemas.microsoft.com/office/drawing/2014/main" id="{5B487006-26E3-D6A9-3D62-00CFB20A2874}"/>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4946"/>
            </a:solidFill>
          </p:spPr>
        </p:sp>
      </p:grpSp>
      <p:sp>
        <p:nvSpPr>
          <p:cNvPr id="30" name="TextBox 29">
            <a:extLst>
              <a:ext uri="{FF2B5EF4-FFF2-40B4-BE49-F238E27FC236}">
                <a16:creationId xmlns:a16="http://schemas.microsoft.com/office/drawing/2014/main" id="{45B13D60-30CD-D451-8B31-839DA1F8F65A}"/>
              </a:ext>
            </a:extLst>
          </p:cNvPr>
          <p:cNvSpPr txBox="1"/>
          <p:nvPr/>
        </p:nvSpPr>
        <p:spPr>
          <a:xfrm>
            <a:off x="1905000" y="8801100"/>
            <a:ext cx="304800" cy="762453"/>
          </a:xfrm>
          <a:prstGeom prst="rect">
            <a:avLst/>
          </a:prstGeom>
          <a:noFill/>
        </p:spPr>
        <p:txBody>
          <a:bodyPr wrap="square" rtlCol="0">
            <a:spAutoFit/>
          </a:bodyPr>
          <a:lstStyle/>
          <a:p>
            <a:pPr marL="0" lvl="1" algn="ctr">
              <a:lnSpc>
                <a:spcPts val="5652"/>
              </a:lnSpc>
              <a:spcBef>
                <a:spcPct val="0"/>
              </a:spcBef>
            </a:pPr>
            <a:r>
              <a:rPr lang="en-IN" sz="3600" dirty="0">
                <a:solidFill>
                  <a:srgbClr val="FFFFFF"/>
                </a:solidFill>
                <a:latin typeface="Yeseva One"/>
              </a:rPr>
              <a:t>5</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922" y="-1421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r="-48" b="-38974"/>
            </a:stretch>
          </a:blipFill>
        </p:spPr>
        <p:txBody>
          <a:bodyPr/>
          <a:lstStyle/>
          <a:p>
            <a:endParaRPr lang="en-IN" dirty="0"/>
          </a:p>
        </p:txBody>
      </p:sp>
      <p:sp>
        <p:nvSpPr>
          <p:cNvPr id="3" name="TextBox 3"/>
          <p:cNvSpPr txBox="1"/>
          <p:nvPr/>
        </p:nvSpPr>
        <p:spPr>
          <a:xfrm>
            <a:off x="3733800" y="2476500"/>
            <a:ext cx="10863257" cy="1240596"/>
          </a:xfrm>
          <a:prstGeom prst="rect">
            <a:avLst/>
          </a:prstGeom>
        </p:spPr>
        <p:txBody>
          <a:bodyPr lIns="0" tIns="0" rIns="0" bIns="0" rtlCol="0" anchor="t">
            <a:spAutoFit/>
          </a:bodyPr>
          <a:lstStyle/>
          <a:p>
            <a:pPr marL="0" lvl="0" indent="0" algn="ctr">
              <a:lnSpc>
                <a:spcPts val="8640"/>
              </a:lnSpc>
              <a:spcBef>
                <a:spcPct val="0"/>
              </a:spcBef>
            </a:pPr>
            <a:r>
              <a:rPr lang="en-US" sz="11500" dirty="0">
                <a:solidFill>
                  <a:srgbClr val="174076"/>
                </a:solidFill>
                <a:latin typeface="Stencil" panose="040409050D0802020404" pitchFamily="82" charset="0"/>
                <a:ea typeface="Yeseva One"/>
                <a:cs typeface="Yeseva One"/>
                <a:sym typeface="Yeseva One"/>
              </a:rPr>
              <a:t>SITUATION</a:t>
            </a:r>
          </a:p>
        </p:txBody>
      </p:sp>
      <p:sp>
        <p:nvSpPr>
          <p:cNvPr id="22" name="Freeform 22"/>
          <p:cNvSpPr/>
          <p:nvPr/>
        </p:nvSpPr>
        <p:spPr>
          <a:xfrm rot="1303138">
            <a:off x="-715738" y="-192375"/>
            <a:ext cx="3937077" cy="4402831"/>
          </a:xfrm>
          <a:custGeom>
            <a:avLst/>
            <a:gdLst/>
            <a:ahLst/>
            <a:cxnLst/>
            <a:rect l="l" t="t" r="r" b="b"/>
            <a:pathLst>
              <a:path w="3937077" h="4402831">
                <a:moveTo>
                  <a:pt x="0" y="0"/>
                </a:moveTo>
                <a:lnTo>
                  <a:pt x="3937077" y="0"/>
                </a:lnTo>
                <a:lnTo>
                  <a:pt x="3937077" y="4402831"/>
                </a:lnTo>
                <a:lnTo>
                  <a:pt x="0" y="44028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3" name="Freeform 23"/>
          <p:cNvSpPr/>
          <p:nvPr/>
        </p:nvSpPr>
        <p:spPr>
          <a:xfrm rot="-1342631" flipH="1">
            <a:off x="15051709" y="-203842"/>
            <a:ext cx="3937077" cy="4402831"/>
          </a:xfrm>
          <a:custGeom>
            <a:avLst/>
            <a:gdLst/>
            <a:ahLst/>
            <a:cxnLst/>
            <a:rect l="l" t="t" r="r" b="b"/>
            <a:pathLst>
              <a:path w="3937077" h="4402831">
                <a:moveTo>
                  <a:pt x="3937077" y="0"/>
                </a:moveTo>
                <a:lnTo>
                  <a:pt x="0" y="0"/>
                </a:lnTo>
                <a:lnTo>
                  <a:pt x="0" y="4402831"/>
                </a:lnTo>
                <a:lnTo>
                  <a:pt x="3937077" y="4402831"/>
                </a:lnTo>
                <a:lnTo>
                  <a:pt x="3937077"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26" name="Picture 25">
            <a:extLst>
              <a:ext uri="{FF2B5EF4-FFF2-40B4-BE49-F238E27FC236}">
                <a16:creationId xmlns:a16="http://schemas.microsoft.com/office/drawing/2014/main" id="{8F60401C-01D0-B477-F5F6-233E873DA2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0" y="4838700"/>
            <a:ext cx="15849600" cy="285014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709"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r="-48" b="-38974"/>
            </a:stretch>
          </a:blipFill>
        </p:spPr>
      </p:sp>
      <p:sp>
        <p:nvSpPr>
          <p:cNvPr id="3" name="Freeform 3"/>
          <p:cNvSpPr/>
          <p:nvPr/>
        </p:nvSpPr>
        <p:spPr>
          <a:xfrm>
            <a:off x="1371600" y="2324100"/>
            <a:ext cx="6376982" cy="6573364"/>
          </a:xfrm>
          <a:custGeom>
            <a:avLst/>
            <a:gdLst/>
            <a:ahLst/>
            <a:cxnLst/>
            <a:rect l="l" t="t" r="r" b="b"/>
            <a:pathLst>
              <a:path w="6935198" h="7517543">
                <a:moveTo>
                  <a:pt x="0" y="0"/>
                </a:moveTo>
                <a:lnTo>
                  <a:pt x="6935198" y="0"/>
                </a:lnTo>
                <a:lnTo>
                  <a:pt x="6935198" y="7517543"/>
                </a:lnTo>
                <a:lnTo>
                  <a:pt x="0" y="75175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2514600" y="4229100"/>
            <a:ext cx="6553199" cy="1182183"/>
          </a:xfrm>
          <a:prstGeom prst="rect">
            <a:avLst/>
          </a:prstGeom>
        </p:spPr>
        <p:txBody>
          <a:bodyPr wrap="square" lIns="0" tIns="0" rIns="0" bIns="0" rtlCol="0" anchor="t">
            <a:spAutoFit/>
          </a:bodyPr>
          <a:lstStyle/>
          <a:p>
            <a:pPr marL="0" lvl="0" indent="0" algn="l">
              <a:lnSpc>
                <a:spcPts val="9570"/>
              </a:lnSpc>
            </a:pPr>
            <a:r>
              <a:rPr lang="en-US" sz="6600" dirty="0">
                <a:solidFill>
                  <a:srgbClr val="FFFFFF"/>
                </a:solidFill>
                <a:latin typeface="Stencil" panose="040409050D0802020404" pitchFamily="82" charset="0"/>
                <a:ea typeface="Yeseva One"/>
                <a:cs typeface="Yeseva One"/>
                <a:sym typeface="Yeseva One"/>
              </a:rPr>
              <a:t>Objective </a:t>
            </a:r>
          </a:p>
        </p:txBody>
      </p:sp>
      <p:sp>
        <p:nvSpPr>
          <p:cNvPr id="5" name="Freeform 5"/>
          <p:cNvSpPr/>
          <p:nvPr/>
        </p:nvSpPr>
        <p:spPr>
          <a:xfrm flipV="1">
            <a:off x="-4910060" y="-3852949"/>
            <a:ext cx="10287000" cy="4881649"/>
          </a:xfrm>
          <a:custGeom>
            <a:avLst/>
            <a:gdLst/>
            <a:ahLst/>
            <a:cxnLst/>
            <a:rect l="l" t="t" r="r" b="b"/>
            <a:pathLst>
              <a:path w="10287000" h="4881649">
                <a:moveTo>
                  <a:pt x="0" y="4881649"/>
                </a:moveTo>
                <a:lnTo>
                  <a:pt x="10287000" y="4881649"/>
                </a:lnTo>
                <a:lnTo>
                  <a:pt x="10287000" y="0"/>
                </a:lnTo>
                <a:lnTo>
                  <a:pt x="0" y="0"/>
                </a:lnTo>
                <a:lnTo>
                  <a:pt x="0" y="4881649"/>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5400000">
            <a:off x="5834140" y="256446"/>
            <a:ext cx="574387" cy="574387"/>
          </a:xfrm>
          <a:custGeom>
            <a:avLst/>
            <a:gdLst/>
            <a:ahLst/>
            <a:cxnLst/>
            <a:rect l="l" t="t" r="r" b="b"/>
            <a:pathLst>
              <a:path w="574387" h="574387">
                <a:moveTo>
                  <a:pt x="0" y="0"/>
                </a:moveTo>
                <a:lnTo>
                  <a:pt x="574386" y="0"/>
                </a:lnTo>
                <a:lnTo>
                  <a:pt x="574386" y="574387"/>
                </a:lnTo>
                <a:lnTo>
                  <a:pt x="0" y="57438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rot="-5400000">
            <a:off x="6865726" y="256446"/>
            <a:ext cx="574387" cy="574387"/>
          </a:xfrm>
          <a:custGeom>
            <a:avLst/>
            <a:gdLst/>
            <a:ahLst/>
            <a:cxnLst/>
            <a:rect l="l" t="t" r="r" b="b"/>
            <a:pathLst>
              <a:path w="574387" h="574387">
                <a:moveTo>
                  <a:pt x="0" y="0"/>
                </a:moveTo>
                <a:lnTo>
                  <a:pt x="574387" y="0"/>
                </a:lnTo>
                <a:lnTo>
                  <a:pt x="574387" y="574387"/>
                </a:lnTo>
                <a:lnTo>
                  <a:pt x="0" y="57438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rot="-10800000" flipV="1">
            <a:off x="13147387" y="9258300"/>
            <a:ext cx="10287000" cy="4881649"/>
          </a:xfrm>
          <a:custGeom>
            <a:avLst/>
            <a:gdLst/>
            <a:ahLst/>
            <a:cxnLst/>
            <a:rect l="l" t="t" r="r" b="b"/>
            <a:pathLst>
              <a:path w="10287000" h="4881649">
                <a:moveTo>
                  <a:pt x="0" y="4881649"/>
                </a:moveTo>
                <a:lnTo>
                  <a:pt x="10287000" y="4881649"/>
                </a:lnTo>
                <a:lnTo>
                  <a:pt x="10287000" y="0"/>
                </a:lnTo>
                <a:lnTo>
                  <a:pt x="0" y="0"/>
                </a:lnTo>
                <a:lnTo>
                  <a:pt x="0" y="4881649"/>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rot="5400000">
            <a:off x="12115800" y="9456167"/>
            <a:ext cx="574387" cy="574387"/>
          </a:xfrm>
          <a:custGeom>
            <a:avLst/>
            <a:gdLst/>
            <a:ahLst/>
            <a:cxnLst/>
            <a:rect l="l" t="t" r="r" b="b"/>
            <a:pathLst>
              <a:path w="574387" h="574387">
                <a:moveTo>
                  <a:pt x="0" y="0"/>
                </a:moveTo>
                <a:lnTo>
                  <a:pt x="574387" y="0"/>
                </a:lnTo>
                <a:lnTo>
                  <a:pt x="574387" y="574387"/>
                </a:lnTo>
                <a:lnTo>
                  <a:pt x="0" y="57438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rot="5400000">
            <a:off x="11084213" y="9456167"/>
            <a:ext cx="574387" cy="574387"/>
          </a:xfrm>
          <a:custGeom>
            <a:avLst/>
            <a:gdLst/>
            <a:ahLst/>
            <a:cxnLst/>
            <a:rect l="l" t="t" r="r" b="b"/>
            <a:pathLst>
              <a:path w="574387" h="574387">
                <a:moveTo>
                  <a:pt x="0" y="0"/>
                </a:moveTo>
                <a:lnTo>
                  <a:pt x="574387" y="0"/>
                </a:lnTo>
                <a:lnTo>
                  <a:pt x="574387" y="574387"/>
                </a:lnTo>
                <a:lnTo>
                  <a:pt x="0" y="57438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TextBox 12">
            <a:extLst>
              <a:ext uri="{FF2B5EF4-FFF2-40B4-BE49-F238E27FC236}">
                <a16:creationId xmlns:a16="http://schemas.microsoft.com/office/drawing/2014/main" id="{CBF4BB74-783D-122C-9802-82BE3BC9E9E0}"/>
              </a:ext>
            </a:extLst>
          </p:cNvPr>
          <p:cNvSpPr txBox="1"/>
          <p:nvPr/>
        </p:nvSpPr>
        <p:spPr>
          <a:xfrm>
            <a:off x="9525000" y="2628900"/>
            <a:ext cx="7315200" cy="5078313"/>
          </a:xfrm>
          <a:prstGeom prst="rect">
            <a:avLst/>
          </a:prstGeom>
          <a:noFill/>
        </p:spPr>
        <p:txBody>
          <a:bodyPr wrap="square" rtlCol="0">
            <a:spAutoFit/>
          </a:bodyPr>
          <a:lstStyle/>
          <a:p>
            <a:pPr marL="571500" indent="-571500" algn="ctr">
              <a:buFont typeface="Arial" panose="020B0604020202020204" pitchFamily="34" charset="0"/>
              <a:buChar char="•"/>
            </a:pPr>
            <a:r>
              <a:rPr lang="en-US" sz="3600" dirty="0">
                <a:solidFill>
                  <a:schemeClr val="bg1"/>
                </a:solidFill>
                <a:latin typeface="Aptos Display" panose="020B0004020202020204" pitchFamily="34" charset="0"/>
              </a:rPr>
              <a:t>Leverage SQL skills to extract and analyze data from various tables in the Maven movie database to answer the potential acquirer’s questions .</a:t>
            </a:r>
          </a:p>
          <a:p>
            <a:pPr algn="ctr"/>
            <a:endParaRPr lang="en-US" sz="3600" dirty="0">
              <a:solidFill>
                <a:schemeClr val="bg1"/>
              </a:solidFill>
              <a:latin typeface="Aptos Display" panose="020B0004020202020204" pitchFamily="34" charset="0"/>
            </a:endParaRPr>
          </a:p>
          <a:p>
            <a:pPr marL="571500" indent="-571500" algn="ctr">
              <a:buFont typeface="Arial" panose="020B0604020202020204" pitchFamily="34" charset="0"/>
              <a:buChar char="•"/>
            </a:pPr>
            <a:r>
              <a:rPr lang="en-US" sz="3600" dirty="0">
                <a:solidFill>
                  <a:schemeClr val="bg1"/>
                </a:solidFill>
                <a:latin typeface="Aptos Display" panose="020B0004020202020204" pitchFamily="34" charset="0"/>
              </a:rPr>
              <a:t>Each question will require to write a multi table SQL query joining at least two table.</a:t>
            </a:r>
            <a:endParaRPr lang="en-IN" sz="3600" dirty="0">
              <a:solidFill>
                <a:schemeClr val="bg1"/>
              </a:solidFill>
              <a:latin typeface="Aptos Display" panose="020B00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r="-48" b="-38974"/>
            </a:stretch>
          </a:blipFill>
        </p:spPr>
      </p:sp>
      <p:sp>
        <p:nvSpPr>
          <p:cNvPr id="3" name="Freeform 3"/>
          <p:cNvSpPr/>
          <p:nvPr/>
        </p:nvSpPr>
        <p:spPr>
          <a:xfrm rot="5400000" flipH="1">
            <a:off x="10713945" y="2548639"/>
            <a:ext cx="10968558" cy="5205079"/>
          </a:xfrm>
          <a:custGeom>
            <a:avLst/>
            <a:gdLst/>
            <a:ahLst/>
            <a:cxnLst/>
            <a:rect l="l" t="t" r="r" b="b"/>
            <a:pathLst>
              <a:path w="10968558" h="5205079">
                <a:moveTo>
                  <a:pt x="10968558" y="0"/>
                </a:moveTo>
                <a:lnTo>
                  <a:pt x="0" y="0"/>
                </a:lnTo>
                <a:lnTo>
                  <a:pt x="0" y="5205079"/>
                </a:lnTo>
                <a:lnTo>
                  <a:pt x="10968558" y="5205079"/>
                </a:lnTo>
                <a:lnTo>
                  <a:pt x="10968558"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143000" y="3924300"/>
            <a:ext cx="11658600" cy="5410200"/>
            <a:chOff x="0" y="0"/>
            <a:chExt cx="3043218" cy="1251121"/>
          </a:xfrm>
        </p:grpSpPr>
        <p:sp>
          <p:nvSpPr>
            <p:cNvPr id="5" name="Freeform 5"/>
            <p:cNvSpPr/>
            <p:nvPr/>
          </p:nvSpPr>
          <p:spPr>
            <a:xfrm>
              <a:off x="0" y="0"/>
              <a:ext cx="3043218" cy="1251121"/>
            </a:xfrm>
            <a:custGeom>
              <a:avLst/>
              <a:gdLst/>
              <a:ahLst/>
              <a:cxnLst/>
              <a:rect l="l" t="t" r="r" b="b"/>
              <a:pathLst>
                <a:path w="3043218" h="1251121">
                  <a:moveTo>
                    <a:pt x="0" y="0"/>
                  </a:moveTo>
                  <a:lnTo>
                    <a:pt x="3043218" y="0"/>
                  </a:lnTo>
                  <a:lnTo>
                    <a:pt x="3043218" y="1251121"/>
                  </a:lnTo>
                  <a:lnTo>
                    <a:pt x="0" y="1251121"/>
                  </a:lnTo>
                  <a:close/>
                </a:path>
              </a:pathLst>
            </a:custGeom>
            <a:solidFill>
              <a:srgbClr val="C5E5DE"/>
            </a:solidFill>
          </p:spPr>
        </p:sp>
        <p:sp>
          <p:nvSpPr>
            <p:cNvPr id="6" name="TextBox 6"/>
            <p:cNvSpPr txBox="1"/>
            <p:nvPr/>
          </p:nvSpPr>
          <p:spPr>
            <a:xfrm>
              <a:off x="0" y="-66675"/>
              <a:ext cx="3043218" cy="1317796"/>
            </a:xfrm>
            <a:prstGeom prst="rect">
              <a:avLst/>
            </a:prstGeom>
          </p:spPr>
          <p:txBody>
            <a:bodyPr lIns="50800" tIns="50800" rIns="50800" bIns="50800" rtlCol="0" anchor="ctr"/>
            <a:lstStyle/>
            <a:p>
              <a:pPr algn="ctr">
                <a:lnSpc>
                  <a:spcPts val="3150"/>
                </a:lnSpc>
              </a:pPr>
              <a:endParaRPr/>
            </a:p>
          </p:txBody>
        </p:sp>
      </p:grpSp>
      <p:sp>
        <p:nvSpPr>
          <p:cNvPr id="8" name="TextBox 8"/>
          <p:cNvSpPr txBox="1"/>
          <p:nvPr/>
        </p:nvSpPr>
        <p:spPr>
          <a:xfrm>
            <a:off x="1219200" y="1028700"/>
            <a:ext cx="10706100" cy="2205732"/>
          </a:xfrm>
          <a:prstGeom prst="rect">
            <a:avLst/>
          </a:prstGeom>
        </p:spPr>
        <p:txBody>
          <a:bodyPr wrap="square" lIns="0" tIns="0" rIns="0" bIns="0" rtlCol="0" anchor="t">
            <a:spAutoFit/>
          </a:bodyPr>
          <a:lstStyle/>
          <a:p>
            <a:pPr marL="0" lvl="0" indent="0" algn="l">
              <a:lnSpc>
                <a:spcPts val="8640"/>
              </a:lnSpc>
              <a:spcBef>
                <a:spcPct val="0"/>
              </a:spcBef>
            </a:pPr>
            <a:r>
              <a:rPr lang="en-US" sz="7200" dirty="0">
                <a:solidFill>
                  <a:srgbClr val="174076"/>
                </a:solidFill>
                <a:latin typeface="Stencil" panose="040409050D0802020404" pitchFamily="82" charset="0"/>
                <a:ea typeface="Yeseva One"/>
                <a:cs typeface="Yeseva One"/>
                <a:sym typeface="Yeseva One"/>
              </a:rPr>
              <a:t>The Letter from Acquirer</a:t>
            </a:r>
          </a:p>
        </p:txBody>
      </p:sp>
      <p:sp>
        <p:nvSpPr>
          <p:cNvPr id="10" name="TextBox 9">
            <a:extLst>
              <a:ext uri="{FF2B5EF4-FFF2-40B4-BE49-F238E27FC236}">
                <a16:creationId xmlns:a16="http://schemas.microsoft.com/office/drawing/2014/main" id="{97A2F7CC-6411-D59B-AB76-91F78A4A18F6}"/>
              </a:ext>
            </a:extLst>
          </p:cNvPr>
          <p:cNvSpPr txBox="1"/>
          <p:nvPr/>
        </p:nvSpPr>
        <p:spPr>
          <a:xfrm>
            <a:off x="1600200" y="4610100"/>
            <a:ext cx="10896600" cy="4031873"/>
          </a:xfrm>
          <a:prstGeom prst="rect">
            <a:avLst/>
          </a:prstGeom>
          <a:noFill/>
        </p:spPr>
        <p:txBody>
          <a:bodyPr wrap="square" rtlCol="0">
            <a:spAutoFit/>
          </a:bodyPr>
          <a:lstStyle/>
          <a:p>
            <a:r>
              <a:rPr lang="en-US" sz="3200" dirty="0">
                <a:latin typeface="Aptos Display" panose="020B0004020202020204" pitchFamily="34" charset="0"/>
              </a:rPr>
              <a:t>Dear Maven movie management,</a:t>
            </a:r>
          </a:p>
          <a:p>
            <a:r>
              <a:rPr lang="en-US" sz="3200" dirty="0">
                <a:latin typeface="Aptos Display" panose="020B0004020202020204" pitchFamily="34" charset="0"/>
              </a:rPr>
              <a:t> I am excited about the potential acquisition and learning more about your rental business please beer with me as I am new to the industry . I have number of questions for you assuming you can answer them all and that there are no major surprises we should be able to move forward with the purchase.</a:t>
            </a:r>
          </a:p>
          <a:p>
            <a:r>
              <a:rPr lang="en-US" sz="3200" dirty="0">
                <a:latin typeface="Aptos Display" panose="020B0004020202020204" pitchFamily="34" charset="0"/>
              </a:rPr>
              <a:t>best,</a:t>
            </a:r>
          </a:p>
          <a:p>
            <a:r>
              <a:rPr lang="en-US" sz="3200" dirty="0">
                <a:latin typeface="Aptos Display" panose="020B0004020202020204" pitchFamily="34" charset="0"/>
              </a:rPr>
              <a:t>Martin Moneybags</a:t>
            </a:r>
            <a:endParaRPr lang="en-IN" sz="3200" dirty="0">
              <a:latin typeface="Aptos Display" panose="020B0004020202020204" pitchFamily="34" charset="0"/>
            </a:endParaRPr>
          </a:p>
        </p:txBody>
      </p:sp>
      <p:sp>
        <p:nvSpPr>
          <p:cNvPr id="11" name="Freeform 7">
            <a:extLst>
              <a:ext uri="{FF2B5EF4-FFF2-40B4-BE49-F238E27FC236}">
                <a16:creationId xmlns:a16="http://schemas.microsoft.com/office/drawing/2014/main" id="{530AF1E1-56E6-87CC-8531-8921EE973057}"/>
              </a:ext>
            </a:extLst>
          </p:cNvPr>
          <p:cNvSpPr/>
          <p:nvPr/>
        </p:nvSpPr>
        <p:spPr>
          <a:xfrm rot="1149631">
            <a:off x="13490128" y="3398487"/>
            <a:ext cx="4835988" cy="3618833"/>
          </a:xfrm>
          <a:custGeom>
            <a:avLst/>
            <a:gdLst/>
            <a:ahLst/>
            <a:cxnLst/>
            <a:rect l="l" t="t" r="r" b="b"/>
            <a:pathLst>
              <a:path w="6048726" h="5536845">
                <a:moveTo>
                  <a:pt x="0" y="0"/>
                </a:moveTo>
                <a:lnTo>
                  <a:pt x="6048726" y="0"/>
                </a:lnTo>
                <a:lnTo>
                  <a:pt x="6048726" y="5536845"/>
                </a:lnTo>
                <a:lnTo>
                  <a:pt x="0" y="55368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r="-48" b="-38974"/>
            </a:stretch>
          </a:blipFill>
        </p:spPr>
        <p:txBody>
          <a:bodyPr/>
          <a:lstStyle/>
          <a:p>
            <a:endParaRPr lang="en-IN" dirty="0"/>
          </a:p>
        </p:txBody>
      </p:sp>
      <p:sp>
        <p:nvSpPr>
          <p:cNvPr id="3" name="TextBox 3"/>
          <p:cNvSpPr txBox="1"/>
          <p:nvPr/>
        </p:nvSpPr>
        <p:spPr>
          <a:xfrm>
            <a:off x="914400" y="266700"/>
            <a:ext cx="12344400" cy="1056251"/>
          </a:xfrm>
          <a:prstGeom prst="rect">
            <a:avLst/>
          </a:prstGeom>
          <a:ln>
            <a:noFill/>
          </a:ln>
        </p:spPr>
        <p:txBody>
          <a:bodyPr wrap="square" lIns="0" tIns="0" rIns="0" bIns="0" rtlCol="0" anchor="t">
            <a:spAutoFit/>
          </a:bodyPr>
          <a:lstStyle/>
          <a:p>
            <a:pPr algn="ctr">
              <a:lnSpc>
                <a:spcPts val="4199"/>
              </a:lnSpc>
            </a:pPr>
            <a:r>
              <a:rPr lang="en-US" sz="2800" b="1" dirty="0">
                <a:solidFill>
                  <a:srgbClr val="174076"/>
                </a:solidFill>
                <a:latin typeface="Bahnschrift Light SemiCondensed" panose="020B0502040204020203" pitchFamily="34" charset="0"/>
                <a:ea typeface="Kollektif"/>
                <a:cs typeface="Kollektif"/>
                <a:sym typeface="Kollektif"/>
              </a:rPr>
              <a:t>1. Please send over the manager's names at each Store , with the full address of each properties (Street Address ,district , city and country)</a:t>
            </a:r>
          </a:p>
        </p:txBody>
      </p:sp>
      <p:sp>
        <p:nvSpPr>
          <p:cNvPr id="5" name="Freeform 5"/>
          <p:cNvSpPr/>
          <p:nvPr/>
        </p:nvSpPr>
        <p:spPr>
          <a:xfrm rot="5400000" flipH="1">
            <a:off x="10762499" y="3334501"/>
            <a:ext cx="10942434" cy="4273433"/>
          </a:xfrm>
          <a:custGeom>
            <a:avLst/>
            <a:gdLst/>
            <a:ahLst/>
            <a:cxnLst/>
            <a:rect l="l" t="t" r="r" b="b"/>
            <a:pathLst>
              <a:path w="10942434" h="5192682">
                <a:moveTo>
                  <a:pt x="10942434" y="0"/>
                </a:moveTo>
                <a:lnTo>
                  <a:pt x="0" y="0"/>
                </a:lnTo>
                <a:lnTo>
                  <a:pt x="0" y="5192682"/>
                </a:lnTo>
                <a:lnTo>
                  <a:pt x="10942434" y="5192682"/>
                </a:lnTo>
                <a:lnTo>
                  <a:pt x="10942434"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1583519">
            <a:off x="13256402" y="4021891"/>
            <a:ext cx="4044850" cy="3680420"/>
          </a:xfrm>
          <a:custGeom>
            <a:avLst/>
            <a:gdLst/>
            <a:ahLst/>
            <a:cxnLst/>
            <a:rect l="l" t="t" r="r" b="b"/>
            <a:pathLst>
              <a:path w="7570635" h="5606216">
                <a:moveTo>
                  <a:pt x="0" y="0"/>
                </a:moveTo>
                <a:lnTo>
                  <a:pt x="7570635" y="0"/>
                </a:lnTo>
                <a:lnTo>
                  <a:pt x="7570635" y="5606216"/>
                </a:lnTo>
                <a:lnTo>
                  <a:pt x="0" y="56062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rot="357744">
            <a:off x="13707483" y="411706"/>
            <a:ext cx="574387" cy="574387"/>
          </a:xfrm>
          <a:custGeom>
            <a:avLst/>
            <a:gdLst/>
            <a:ahLst/>
            <a:cxnLst/>
            <a:rect l="l" t="t" r="r" b="b"/>
            <a:pathLst>
              <a:path w="574387" h="574387">
                <a:moveTo>
                  <a:pt x="0" y="0"/>
                </a:moveTo>
                <a:lnTo>
                  <a:pt x="574387" y="0"/>
                </a:lnTo>
                <a:lnTo>
                  <a:pt x="574387" y="574387"/>
                </a:lnTo>
                <a:lnTo>
                  <a:pt x="0" y="57438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rot="357744">
            <a:off x="13600326" y="1437712"/>
            <a:ext cx="574387" cy="574387"/>
          </a:xfrm>
          <a:custGeom>
            <a:avLst/>
            <a:gdLst/>
            <a:ahLst/>
            <a:cxnLst/>
            <a:rect l="l" t="t" r="r" b="b"/>
            <a:pathLst>
              <a:path w="574387" h="574387">
                <a:moveTo>
                  <a:pt x="0" y="0"/>
                </a:moveTo>
                <a:lnTo>
                  <a:pt x="574387" y="0"/>
                </a:lnTo>
                <a:lnTo>
                  <a:pt x="574387" y="574387"/>
                </a:lnTo>
                <a:lnTo>
                  <a:pt x="0" y="57438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0" name="Group 3">
            <a:extLst>
              <a:ext uri="{FF2B5EF4-FFF2-40B4-BE49-F238E27FC236}">
                <a16:creationId xmlns:a16="http://schemas.microsoft.com/office/drawing/2014/main" id="{27D100B2-8A36-4328-CD9D-3E8D5CA5D121}"/>
              </a:ext>
            </a:extLst>
          </p:cNvPr>
          <p:cNvGrpSpPr/>
          <p:nvPr/>
        </p:nvGrpSpPr>
        <p:grpSpPr>
          <a:xfrm>
            <a:off x="1066800" y="2095500"/>
            <a:ext cx="8229600" cy="4343400"/>
            <a:chOff x="0" y="0"/>
            <a:chExt cx="3156390" cy="1664799"/>
          </a:xfrm>
        </p:grpSpPr>
        <p:sp>
          <p:nvSpPr>
            <p:cNvPr id="11" name="Freeform 4">
              <a:extLst>
                <a:ext uri="{FF2B5EF4-FFF2-40B4-BE49-F238E27FC236}">
                  <a16:creationId xmlns:a16="http://schemas.microsoft.com/office/drawing/2014/main" id="{BAAD91A3-045E-B539-806B-C67FF654B462}"/>
                </a:ext>
              </a:extLst>
            </p:cNvPr>
            <p:cNvSpPr/>
            <p:nvPr/>
          </p:nvSpPr>
          <p:spPr>
            <a:xfrm>
              <a:off x="0" y="0"/>
              <a:ext cx="3156390" cy="1664799"/>
            </a:xfrm>
            <a:custGeom>
              <a:avLst/>
              <a:gdLst/>
              <a:ahLst/>
              <a:cxnLst/>
              <a:rect l="l" t="t" r="r" b="b"/>
              <a:pathLst>
                <a:path w="3156390" h="1664799">
                  <a:moveTo>
                    <a:pt x="0" y="0"/>
                  </a:moveTo>
                  <a:lnTo>
                    <a:pt x="3156390" y="0"/>
                  </a:lnTo>
                  <a:lnTo>
                    <a:pt x="3156390" y="1664799"/>
                  </a:lnTo>
                  <a:lnTo>
                    <a:pt x="0" y="1664799"/>
                  </a:lnTo>
                  <a:close/>
                </a:path>
              </a:pathLst>
            </a:custGeom>
            <a:solidFill>
              <a:srgbClr val="C5E5DE"/>
            </a:solidFill>
            <a:ln>
              <a:solidFill>
                <a:schemeClr val="tx1">
                  <a:lumMod val="85000"/>
                  <a:lumOff val="15000"/>
                </a:schemeClr>
              </a:solidFill>
            </a:ln>
          </p:spPr>
        </p:sp>
        <p:sp>
          <p:nvSpPr>
            <p:cNvPr id="12" name="TextBox 5">
              <a:extLst>
                <a:ext uri="{FF2B5EF4-FFF2-40B4-BE49-F238E27FC236}">
                  <a16:creationId xmlns:a16="http://schemas.microsoft.com/office/drawing/2014/main" id="{9F2B620A-06C7-EBEC-A73C-02679F5B3F38}"/>
                </a:ext>
              </a:extLst>
            </p:cNvPr>
            <p:cNvSpPr txBox="1"/>
            <p:nvPr/>
          </p:nvSpPr>
          <p:spPr>
            <a:xfrm>
              <a:off x="0" y="-66675"/>
              <a:ext cx="3156390" cy="1731474"/>
            </a:xfrm>
            <a:prstGeom prst="rect">
              <a:avLst/>
            </a:prstGeom>
            <a:ln>
              <a:solidFill>
                <a:schemeClr val="tx1">
                  <a:lumMod val="85000"/>
                  <a:lumOff val="15000"/>
                </a:schemeClr>
              </a:solidFill>
            </a:ln>
          </p:spPr>
          <p:txBody>
            <a:bodyPr lIns="50800" tIns="50800" rIns="50800" bIns="50800" rtlCol="0" anchor="ctr"/>
            <a:lstStyle/>
            <a:p>
              <a:pPr algn="ctr">
                <a:lnSpc>
                  <a:spcPts val="3150"/>
                </a:lnSpc>
              </a:pPr>
              <a:endParaRPr/>
            </a:p>
          </p:txBody>
        </p:sp>
      </p:grpSp>
      <p:sp>
        <p:nvSpPr>
          <p:cNvPr id="18" name="Arrow: Curved Left 17">
            <a:extLst>
              <a:ext uri="{FF2B5EF4-FFF2-40B4-BE49-F238E27FC236}">
                <a16:creationId xmlns:a16="http://schemas.microsoft.com/office/drawing/2014/main" id="{DEA37277-93AC-66B1-FA23-2437CFAC77CC}"/>
              </a:ext>
            </a:extLst>
          </p:cNvPr>
          <p:cNvSpPr/>
          <p:nvPr/>
        </p:nvSpPr>
        <p:spPr>
          <a:xfrm rot="2155450" flipH="1">
            <a:off x="384793" y="4812021"/>
            <a:ext cx="1236359" cy="2491759"/>
          </a:xfrm>
          <a:prstGeom prst="curvedLeftArrow">
            <a:avLst>
              <a:gd name="adj1" fmla="val 25000"/>
              <a:gd name="adj2" fmla="val 46615"/>
              <a:gd name="adj3" fmla="val 40672"/>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9" name="Picture 8">
            <a:extLst>
              <a:ext uri="{FF2B5EF4-FFF2-40B4-BE49-F238E27FC236}">
                <a16:creationId xmlns:a16="http://schemas.microsoft.com/office/drawing/2014/main" id="{56E55D09-2358-46DE-C83E-ABC9E8BBEB32}"/>
              </a:ext>
            </a:extLst>
          </p:cNvPr>
          <p:cNvPicPr>
            <a:picLocks noChangeAspect="1"/>
          </p:cNvPicPr>
          <p:nvPr/>
        </p:nvPicPr>
        <p:blipFill>
          <a:blip r:embed="rId9"/>
          <a:stretch>
            <a:fillRect/>
          </a:stretch>
        </p:blipFill>
        <p:spPr>
          <a:xfrm>
            <a:off x="1447800" y="2247900"/>
            <a:ext cx="7467600" cy="4041288"/>
          </a:xfrm>
          <a:prstGeom prst="rect">
            <a:avLst/>
          </a:prstGeom>
        </p:spPr>
      </p:pic>
      <p:sp>
        <p:nvSpPr>
          <p:cNvPr id="19" name="TextBox 18">
            <a:extLst>
              <a:ext uri="{FF2B5EF4-FFF2-40B4-BE49-F238E27FC236}">
                <a16:creationId xmlns:a16="http://schemas.microsoft.com/office/drawing/2014/main" id="{A3CCDE06-12F6-42C6-36E3-F3926D90DC60}"/>
              </a:ext>
            </a:extLst>
          </p:cNvPr>
          <p:cNvSpPr txBox="1"/>
          <p:nvPr/>
        </p:nvSpPr>
        <p:spPr>
          <a:xfrm>
            <a:off x="1752600" y="7429500"/>
            <a:ext cx="7315200" cy="369332"/>
          </a:xfrm>
          <a:prstGeom prst="rect">
            <a:avLst/>
          </a:prstGeom>
          <a:noFill/>
        </p:spPr>
        <p:txBody>
          <a:bodyPr wrap="square" rtlCol="0">
            <a:spAutoFit/>
          </a:bodyPr>
          <a:lstStyle/>
          <a:p>
            <a:endParaRPr lang="en-IN" dirty="0"/>
          </a:p>
        </p:txBody>
      </p:sp>
      <p:sp>
        <p:nvSpPr>
          <p:cNvPr id="26" name="Rectangle 4">
            <a:extLst>
              <a:ext uri="{FF2B5EF4-FFF2-40B4-BE49-F238E27FC236}">
                <a16:creationId xmlns:a16="http://schemas.microsoft.com/office/drawing/2014/main" id="{8F98A8D2-620D-E6CB-A01E-11401E0B5A3B}"/>
              </a:ext>
            </a:extLst>
          </p:cNvPr>
          <p:cNvSpPr>
            <a:spLocks noChangeArrowheads="1"/>
          </p:cNvSpPr>
          <p:nvPr/>
        </p:nvSpPr>
        <p:spPr bwMode="auto">
          <a:xfrm>
            <a:off x="838200" y="7324011"/>
            <a:ext cx="4724400"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ptos Display" panose="020B0004020202020204" pitchFamily="34" charset="0"/>
              </a:rPr>
              <a:t>This query leverages </a:t>
            </a:r>
            <a:r>
              <a:rPr kumimoji="0" lang="en-US" altLang="en-US" sz="2400" b="1" i="0" u="none" strike="noStrike" cap="none" normalizeH="0" baseline="0" dirty="0">
                <a:ln>
                  <a:noFill/>
                </a:ln>
                <a:solidFill>
                  <a:schemeClr val="tx1"/>
                </a:solidFill>
                <a:effectLst/>
                <a:latin typeface="Aptos Display" panose="020B0004020202020204" pitchFamily="34" charset="0"/>
              </a:rPr>
              <a:t>INNER JOINs</a:t>
            </a:r>
            <a:r>
              <a:rPr kumimoji="0" lang="en-US" altLang="en-US" sz="2400" b="0" i="0" u="none" strike="noStrike" cap="none" normalizeH="0" baseline="0" dirty="0">
                <a:ln>
                  <a:noFill/>
                </a:ln>
                <a:solidFill>
                  <a:schemeClr val="tx1"/>
                </a:solidFill>
                <a:effectLst/>
                <a:latin typeface="Aptos Display" panose="020B0004020202020204" pitchFamily="34" charset="0"/>
              </a:rPr>
              <a:t> to establish precise relationships between five tables (</a:t>
            </a:r>
            <a:r>
              <a:rPr kumimoji="0" lang="en-US" altLang="en-US" sz="2000" b="1" i="0" u="none" strike="noStrike" cap="none" normalizeH="0" baseline="0" dirty="0">
                <a:ln>
                  <a:noFill/>
                </a:ln>
                <a:solidFill>
                  <a:schemeClr val="tx1"/>
                </a:solidFill>
                <a:effectLst/>
                <a:latin typeface="Aptos Display" panose="020B0004020202020204" pitchFamily="34" charset="0"/>
              </a:rPr>
              <a:t>staff</a:t>
            </a:r>
            <a:r>
              <a:rPr kumimoji="0" lang="en-US" altLang="en-US" sz="3200" b="1" i="0" u="none" strike="noStrike" cap="none" normalizeH="0" baseline="0" dirty="0">
                <a:ln>
                  <a:noFill/>
                </a:ln>
                <a:solidFill>
                  <a:schemeClr val="tx1"/>
                </a:solidFill>
                <a:effectLst/>
                <a:latin typeface="Aptos Display" panose="020B0004020202020204" pitchFamily="34" charset="0"/>
              </a:rPr>
              <a:t>, </a:t>
            </a:r>
            <a:r>
              <a:rPr kumimoji="0" lang="en-US" altLang="en-US" sz="2000" b="1" i="0" u="none" strike="noStrike" cap="none" normalizeH="0" baseline="0" dirty="0">
                <a:ln>
                  <a:noFill/>
                </a:ln>
                <a:solidFill>
                  <a:schemeClr val="tx1"/>
                </a:solidFill>
                <a:effectLst/>
                <a:latin typeface="Aptos Display" panose="020B0004020202020204" pitchFamily="34" charset="0"/>
              </a:rPr>
              <a:t>store</a:t>
            </a:r>
            <a:r>
              <a:rPr kumimoji="0" lang="en-US" altLang="en-US" sz="3200" b="1" i="0" u="none" strike="noStrike" cap="none" normalizeH="0" baseline="0" dirty="0">
                <a:ln>
                  <a:noFill/>
                </a:ln>
                <a:solidFill>
                  <a:schemeClr val="tx1"/>
                </a:solidFill>
                <a:effectLst/>
                <a:latin typeface="Aptos Display" panose="020B0004020202020204" pitchFamily="34" charset="0"/>
              </a:rPr>
              <a:t>, </a:t>
            </a:r>
            <a:r>
              <a:rPr kumimoji="0" lang="en-US" altLang="en-US" sz="2000" b="1" i="0" u="none" strike="noStrike" cap="none" normalizeH="0" baseline="0" dirty="0">
                <a:ln>
                  <a:noFill/>
                </a:ln>
                <a:solidFill>
                  <a:schemeClr val="tx1"/>
                </a:solidFill>
                <a:effectLst/>
                <a:latin typeface="Aptos Display" panose="020B0004020202020204" pitchFamily="34" charset="0"/>
              </a:rPr>
              <a:t>address</a:t>
            </a:r>
            <a:r>
              <a:rPr kumimoji="0" lang="en-US" altLang="en-US" sz="3200" b="1" i="0" u="none" strike="noStrike" cap="none" normalizeH="0" baseline="0" dirty="0">
                <a:ln>
                  <a:noFill/>
                </a:ln>
                <a:solidFill>
                  <a:schemeClr val="tx1"/>
                </a:solidFill>
                <a:effectLst/>
                <a:latin typeface="Aptos Display" panose="020B0004020202020204" pitchFamily="34" charset="0"/>
              </a:rPr>
              <a:t>, </a:t>
            </a:r>
            <a:r>
              <a:rPr kumimoji="0" lang="en-US" altLang="en-US" sz="2000" b="1" i="0" u="none" strike="noStrike" cap="none" normalizeH="0" baseline="0" dirty="0">
                <a:ln>
                  <a:noFill/>
                </a:ln>
                <a:solidFill>
                  <a:schemeClr val="tx1"/>
                </a:solidFill>
                <a:effectLst/>
                <a:latin typeface="Aptos Display" panose="020B0004020202020204" pitchFamily="34" charset="0"/>
              </a:rPr>
              <a:t>city </a:t>
            </a:r>
            <a:r>
              <a:rPr kumimoji="0" lang="en-US" altLang="en-US" sz="3200" b="1" i="0" u="none" strike="noStrike" cap="none" normalizeH="0" baseline="0" dirty="0">
                <a:ln>
                  <a:noFill/>
                </a:ln>
                <a:solidFill>
                  <a:schemeClr val="tx1"/>
                </a:solidFill>
                <a:effectLst/>
                <a:latin typeface="Aptos Display" panose="020B0004020202020204" pitchFamily="34" charset="0"/>
              </a:rPr>
              <a:t>, </a:t>
            </a:r>
            <a:r>
              <a:rPr kumimoji="0" lang="en-US" altLang="en-US" sz="2000" b="1" i="0" u="none" strike="noStrike" cap="none" normalizeH="0" baseline="0" dirty="0">
                <a:ln>
                  <a:noFill/>
                </a:ln>
                <a:solidFill>
                  <a:schemeClr val="tx1"/>
                </a:solidFill>
                <a:effectLst/>
                <a:latin typeface="Aptos Display" panose="020B0004020202020204" pitchFamily="34" charset="0"/>
              </a:rPr>
              <a:t>country</a:t>
            </a:r>
            <a:r>
              <a:rPr kumimoji="0" lang="en-US" altLang="en-US" sz="2400" b="0" i="0" u="none" strike="noStrike" cap="none" normalizeH="0" baseline="0" dirty="0">
                <a:ln>
                  <a:noFill/>
                </a:ln>
                <a:solidFill>
                  <a:schemeClr val="tx1"/>
                </a:solidFill>
                <a:effectLst/>
                <a:latin typeface="Aptos Display" panose="020B0004020202020204" pitchFamily="34" charset="0"/>
              </a:rPr>
              <a:t>). Each join serves a distinct purpose.</a:t>
            </a:r>
            <a:endParaRPr kumimoji="0" lang="en-US" altLang="en-US" sz="1600" b="0" i="0" u="none" strike="noStrike" cap="none" normalizeH="0" baseline="0" dirty="0">
              <a:ln>
                <a:noFill/>
              </a:ln>
              <a:solidFill>
                <a:schemeClr val="tx1"/>
              </a:solidFill>
              <a:effectLst/>
              <a:latin typeface="Aptos Display" panose="020B00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ptos Display" panose="020B0004020202020204" pitchFamily="34" charset="0"/>
            </a:endParaRPr>
          </a:p>
        </p:txBody>
      </p:sp>
      <p:sp>
        <p:nvSpPr>
          <p:cNvPr id="27" name="TextBox 26">
            <a:extLst>
              <a:ext uri="{FF2B5EF4-FFF2-40B4-BE49-F238E27FC236}">
                <a16:creationId xmlns:a16="http://schemas.microsoft.com/office/drawing/2014/main" id="{D412353F-26C5-FFD5-717A-5F7E6F397586}"/>
              </a:ext>
            </a:extLst>
          </p:cNvPr>
          <p:cNvSpPr txBox="1"/>
          <p:nvPr/>
        </p:nvSpPr>
        <p:spPr>
          <a:xfrm>
            <a:off x="9525000" y="3314700"/>
            <a:ext cx="43434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a:defRPr lang="en-US"/>
            </a:defPPr>
            <a:lvl1pPr marR="0" lvl="0" indent="0" eaLnBrk="0" fontAlgn="base" hangingPunct="0">
              <a:lnSpc>
                <a:spcPct val="100000"/>
              </a:lnSpc>
              <a:spcBef>
                <a:spcPct val="0"/>
              </a:spcBef>
              <a:spcAft>
                <a:spcPct val="0"/>
              </a:spcAft>
              <a:buClrTx/>
              <a:buSzTx/>
              <a:buFontTx/>
              <a:buNone/>
              <a:tabLst/>
              <a:defRPr kumimoji="0" sz="2400" b="0" i="0" u="none" strike="noStrike" cap="none" normalizeH="0" baseline="0">
                <a:ln>
                  <a:noFill/>
                </a:ln>
                <a:effectLst/>
                <a:latin typeface="Aptos Display" panose="020B0004020202020204" pitchFamily="34" charset="0"/>
              </a:defRPr>
            </a:lvl1pPr>
          </a:lstStyle>
          <a:p>
            <a:pPr marL="342900" indent="-342900" algn="ctr">
              <a:buFont typeface="Wingdings" panose="05000000000000000000" pitchFamily="2" charset="2"/>
              <a:buChar char="ü"/>
            </a:pPr>
            <a:r>
              <a:rPr lang="en-US" sz="2000" dirty="0"/>
              <a:t>The use of </a:t>
            </a:r>
            <a:r>
              <a:rPr lang="en-US" sz="2000" b="1" dirty="0"/>
              <a:t>INNER JOINs </a:t>
            </a:r>
            <a:r>
              <a:rPr lang="en-US" sz="2000" dirty="0"/>
              <a:t>ensures that only matching records across all tables are retrieved, maintaining </a:t>
            </a:r>
            <a:r>
              <a:rPr lang="en-US" sz="2000" b="1" dirty="0"/>
              <a:t>data accuracy and consistency</a:t>
            </a:r>
            <a:r>
              <a:rPr lang="en-US" sz="2000" dirty="0"/>
              <a:t> while providing a complete view of the manager and store addresses.</a:t>
            </a:r>
            <a:endParaRPr lang="en-IN" sz="2000" dirty="0"/>
          </a:p>
        </p:txBody>
      </p:sp>
      <p:pic>
        <p:nvPicPr>
          <p:cNvPr id="29" name="Picture 28">
            <a:extLst>
              <a:ext uri="{FF2B5EF4-FFF2-40B4-BE49-F238E27FC236}">
                <a16:creationId xmlns:a16="http://schemas.microsoft.com/office/drawing/2014/main" id="{BE7CAD59-69E0-2862-AA77-D20B4166422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00800" y="7658100"/>
            <a:ext cx="7116191" cy="1652834"/>
          </a:xfrm>
          <a:prstGeom prst="rect">
            <a:avLst/>
          </a:prstGeom>
          <a:ln>
            <a:solidFill>
              <a:schemeClr val="tx1">
                <a:lumMod val="95000"/>
                <a:lumOff val="5000"/>
              </a:schemeClr>
            </a:solid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982" y="-1876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r="-48" b="-38974"/>
            </a:stretch>
          </a:blipFill>
        </p:spPr>
      </p:sp>
      <p:sp>
        <p:nvSpPr>
          <p:cNvPr id="3" name="TextBox 3"/>
          <p:cNvSpPr txBox="1"/>
          <p:nvPr/>
        </p:nvSpPr>
        <p:spPr>
          <a:xfrm>
            <a:off x="1752600" y="298265"/>
            <a:ext cx="16383000" cy="1568635"/>
          </a:xfrm>
          <a:prstGeom prst="rect">
            <a:avLst/>
          </a:prstGeom>
        </p:spPr>
        <p:txBody>
          <a:bodyPr wrap="square" lIns="0" tIns="0" rIns="0" bIns="0" rtlCol="0" anchor="t">
            <a:spAutoFit/>
          </a:bodyPr>
          <a:lstStyle>
            <a:defPPr>
              <a:defRPr lang="en-US"/>
            </a:defPPr>
            <a:lvl1pPr lvl="0" indent="0">
              <a:lnSpc>
                <a:spcPts val="4199"/>
              </a:lnSpc>
              <a:spcBef>
                <a:spcPct val="0"/>
              </a:spcBef>
              <a:defRPr sz="2799">
                <a:solidFill>
                  <a:srgbClr val="174076"/>
                </a:solidFill>
                <a:latin typeface="Kollektif"/>
                <a:ea typeface="Kollektif"/>
                <a:cs typeface="Kollektif"/>
              </a:defRPr>
            </a:lvl1pPr>
          </a:lstStyle>
          <a:p>
            <a:pPr algn="ctr"/>
            <a:r>
              <a:rPr lang="en-US" sz="2400" dirty="0">
                <a:sym typeface="Yeseva One"/>
              </a:rPr>
              <a:t>2. We want to see how big of a hit it would be if certain category of film became unpopular at certain store you would like to see the number of films as well as the average replacement cost and the total replacement cost sliced by store and film category.</a:t>
            </a:r>
          </a:p>
        </p:txBody>
      </p:sp>
      <p:sp>
        <p:nvSpPr>
          <p:cNvPr id="4" name="Freeform 4"/>
          <p:cNvSpPr/>
          <p:nvPr/>
        </p:nvSpPr>
        <p:spPr>
          <a:xfrm rot="5400000" flipH="1">
            <a:off x="-5597296" y="3920898"/>
            <a:ext cx="10718329" cy="2876536"/>
          </a:xfrm>
          <a:custGeom>
            <a:avLst/>
            <a:gdLst/>
            <a:ahLst/>
            <a:cxnLst/>
            <a:rect l="l" t="t" r="r" b="b"/>
            <a:pathLst>
              <a:path w="10718329" h="5086334">
                <a:moveTo>
                  <a:pt x="10718329" y="0"/>
                </a:moveTo>
                <a:lnTo>
                  <a:pt x="0" y="0"/>
                </a:lnTo>
                <a:lnTo>
                  <a:pt x="0" y="5086334"/>
                </a:lnTo>
                <a:lnTo>
                  <a:pt x="10718329" y="5086334"/>
                </a:lnTo>
                <a:lnTo>
                  <a:pt x="10718329"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325184">
            <a:off x="-174251" y="1491538"/>
            <a:ext cx="4671590" cy="2985477"/>
          </a:xfrm>
          <a:custGeom>
            <a:avLst/>
            <a:gdLst/>
            <a:ahLst/>
            <a:cxnLst/>
            <a:rect l="l" t="t" r="r" b="b"/>
            <a:pathLst>
              <a:path w="5263533" h="4411798">
                <a:moveTo>
                  <a:pt x="0" y="0"/>
                </a:moveTo>
                <a:lnTo>
                  <a:pt x="5263533" y="0"/>
                </a:lnTo>
                <a:lnTo>
                  <a:pt x="5263533" y="4411798"/>
                </a:lnTo>
                <a:lnTo>
                  <a:pt x="0" y="441179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1879611" flipH="1">
            <a:off x="15232594" y="5921488"/>
            <a:ext cx="4678544" cy="3921471"/>
          </a:xfrm>
          <a:custGeom>
            <a:avLst/>
            <a:gdLst/>
            <a:ahLst/>
            <a:cxnLst/>
            <a:rect l="l" t="t" r="r" b="b"/>
            <a:pathLst>
              <a:path w="4678544" h="3921471">
                <a:moveTo>
                  <a:pt x="4678544" y="0"/>
                </a:moveTo>
                <a:lnTo>
                  <a:pt x="0" y="0"/>
                </a:lnTo>
                <a:lnTo>
                  <a:pt x="0" y="3921471"/>
                </a:lnTo>
                <a:lnTo>
                  <a:pt x="4678544" y="3921471"/>
                </a:lnTo>
                <a:lnTo>
                  <a:pt x="4678544"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8">
            <a:extLst>
              <a:ext uri="{FF2B5EF4-FFF2-40B4-BE49-F238E27FC236}">
                <a16:creationId xmlns:a16="http://schemas.microsoft.com/office/drawing/2014/main" id="{80FB2AFE-081E-CC6F-4CD3-8CAF7CDD05DE}"/>
              </a:ext>
            </a:extLst>
          </p:cNvPr>
          <p:cNvSpPr/>
          <p:nvPr/>
        </p:nvSpPr>
        <p:spPr>
          <a:xfrm>
            <a:off x="914400" y="266700"/>
            <a:ext cx="574387" cy="574387"/>
          </a:xfrm>
          <a:custGeom>
            <a:avLst/>
            <a:gdLst/>
            <a:ahLst/>
            <a:cxnLst/>
            <a:rect l="l" t="t" r="r" b="b"/>
            <a:pathLst>
              <a:path w="574387" h="574387">
                <a:moveTo>
                  <a:pt x="0" y="0"/>
                </a:moveTo>
                <a:lnTo>
                  <a:pt x="574387" y="0"/>
                </a:lnTo>
                <a:lnTo>
                  <a:pt x="574387" y="574387"/>
                </a:lnTo>
                <a:lnTo>
                  <a:pt x="0" y="57438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2" name="Group 3">
            <a:extLst>
              <a:ext uri="{FF2B5EF4-FFF2-40B4-BE49-F238E27FC236}">
                <a16:creationId xmlns:a16="http://schemas.microsoft.com/office/drawing/2014/main" id="{483654CB-2949-C7AC-EE2C-22E308FAD1B2}"/>
              </a:ext>
            </a:extLst>
          </p:cNvPr>
          <p:cNvGrpSpPr/>
          <p:nvPr/>
        </p:nvGrpSpPr>
        <p:grpSpPr>
          <a:xfrm>
            <a:off x="7543800" y="2552700"/>
            <a:ext cx="8763000" cy="4191000"/>
            <a:chOff x="0" y="0"/>
            <a:chExt cx="3156390" cy="1664799"/>
          </a:xfrm>
        </p:grpSpPr>
        <p:sp>
          <p:nvSpPr>
            <p:cNvPr id="13" name="Freeform 4">
              <a:extLst>
                <a:ext uri="{FF2B5EF4-FFF2-40B4-BE49-F238E27FC236}">
                  <a16:creationId xmlns:a16="http://schemas.microsoft.com/office/drawing/2014/main" id="{75A1830D-55F2-8876-8B57-D780912C78DD}"/>
                </a:ext>
              </a:extLst>
            </p:cNvPr>
            <p:cNvSpPr/>
            <p:nvPr/>
          </p:nvSpPr>
          <p:spPr>
            <a:xfrm>
              <a:off x="0" y="0"/>
              <a:ext cx="3156390" cy="1664799"/>
            </a:xfrm>
            <a:custGeom>
              <a:avLst/>
              <a:gdLst/>
              <a:ahLst/>
              <a:cxnLst/>
              <a:rect l="l" t="t" r="r" b="b"/>
              <a:pathLst>
                <a:path w="3156390" h="1664799">
                  <a:moveTo>
                    <a:pt x="0" y="0"/>
                  </a:moveTo>
                  <a:lnTo>
                    <a:pt x="3156390" y="0"/>
                  </a:lnTo>
                  <a:lnTo>
                    <a:pt x="3156390" y="1664799"/>
                  </a:lnTo>
                  <a:lnTo>
                    <a:pt x="0" y="1664799"/>
                  </a:lnTo>
                  <a:close/>
                </a:path>
              </a:pathLst>
            </a:custGeom>
            <a:solidFill>
              <a:srgbClr val="C5E5DE"/>
            </a:solidFill>
            <a:ln>
              <a:noFill/>
            </a:ln>
          </p:spPr>
        </p:sp>
        <p:sp>
          <p:nvSpPr>
            <p:cNvPr id="14" name="TextBox 5">
              <a:extLst>
                <a:ext uri="{FF2B5EF4-FFF2-40B4-BE49-F238E27FC236}">
                  <a16:creationId xmlns:a16="http://schemas.microsoft.com/office/drawing/2014/main" id="{93A02F26-6917-015E-D31B-9E9D7C4C9B3E}"/>
                </a:ext>
              </a:extLst>
            </p:cNvPr>
            <p:cNvSpPr txBox="1"/>
            <p:nvPr/>
          </p:nvSpPr>
          <p:spPr>
            <a:xfrm>
              <a:off x="0" y="-66675"/>
              <a:ext cx="3156390" cy="1731474"/>
            </a:xfrm>
            <a:prstGeom prst="rect">
              <a:avLst/>
            </a:prstGeom>
            <a:ln>
              <a:noFill/>
            </a:ln>
          </p:spPr>
          <p:txBody>
            <a:bodyPr lIns="50800" tIns="50800" rIns="50800" bIns="50800" rtlCol="0" anchor="ctr"/>
            <a:lstStyle/>
            <a:p>
              <a:pPr algn="ctr">
                <a:lnSpc>
                  <a:spcPts val="3150"/>
                </a:lnSpc>
              </a:pPr>
              <a:endParaRPr/>
            </a:p>
          </p:txBody>
        </p:sp>
      </p:grpSp>
      <p:sp>
        <p:nvSpPr>
          <p:cNvPr id="25" name="Arrow: Curved Up 24">
            <a:extLst>
              <a:ext uri="{FF2B5EF4-FFF2-40B4-BE49-F238E27FC236}">
                <a16:creationId xmlns:a16="http://schemas.microsoft.com/office/drawing/2014/main" id="{EB1A9353-C6F3-CA0E-BB6B-838E36C420A7}"/>
              </a:ext>
            </a:extLst>
          </p:cNvPr>
          <p:cNvSpPr/>
          <p:nvPr/>
        </p:nvSpPr>
        <p:spPr>
          <a:xfrm rot="7267946">
            <a:off x="6199755" y="6218411"/>
            <a:ext cx="2693136" cy="1583979"/>
          </a:xfrm>
          <a:prstGeom prst="curvedUpArrow">
            <a:avLst>
              <a:gd name="adj1" fmla="val 25000"/>
              <a:gd name="adj2" fmla="val 57950"/>
              <a:gd name="adj3" fmla="val 30850"/>
            </a:avLst>
          </a:prstGeom>
          <a:solidFill>
            <a:schemeClr val="tx1">
              <a:lumMod val="95000"/>
              <a:lumOff val="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solidFill>
                <a:schemeClr val="tx1"/>
              </a:solidFill>
            </a:endParaRPr>
          </a:p>
        </p:txBody>
      </p:sp>
      <p:pic>
        <p:nvPicPr>
          <p:cNvPr id="11" name="Picture 10">
            <a:extLst>
              <a:ext uri="{FF2B5EF4-FFF2-40B4-BE49-F238E27FC236}">
                <a16:creationId xmlns:a16="http://schemas.microsoft.com/office/drawing/2014/main" id="{1C1111D4-4F9A-5655-3853-9DBA465F767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96200" y="2705100"/>
            <a:ext cx="8449620" cy="3886200"/>
          </a:xfrm>
          <a:prstGeom prst="rect">
            <a:avLst/>
          </a:prstGeom>
          <a:ln>
            <a:solidFill>
              <a:schemeClr val="tx1">
                <a:lumMod val="95000"/>
                <a:lumOff val="5000"/>
              </a:schemeClr>
            </a:solidFill>
          </a:ln>
        </p:spPr>
      </p:pic>
      <p:pic>
        <p:nvPicPr>
          <p:cNvPr id="22" name="Picture 21">
            <a:extLst>
              <a:ext uri="{FF2B5EF4-FFF2-40B4-BE49-F238E27FC236}">
                <a16:creationId xmlns:a16="http://schemas.microsoft.com/office/drawing/2014/main" id="{58B8C3B2-9587-1C6B-7C30-D6DF82AE5AA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4400" y="7048500"/>
            <a:ext cx="5105672" cy="2307931"/>
          </a:xfrm>
          <a:prstGeom prst="rect">
            <a:avLst/>
          </a:prstGeom>
          <a:ln>
            <a:solidFill>
              <a:schemeClr val="tx1">
                <a:lumMod val="95000"/>
                <a:lumOff val="5000"/>
              </a:schemeClr>
            </a:solidFill>
          </a:ln>
        </p:spPr>
      </p:pic>
      <p:pic>
        <p:nvPicPr>
          <p:cNvPr id="24" name="Picture 23">
            <a:extLst>
              <a:ext uri="{FF2B5EF4-FFF2-40B4-BE49-F238E27FC236}">
                <a16:creationId xmlns:a16="http://schemas.microsoft.com/office/drawing/2014/main" id="{EC44F3B0-65E4-7BBA-A324-3DCA663281B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097000" y="1943100"/>
            <a:ext cx="1600200" cy="480060"/>
          </a:xfrm>
          <a:prstGeom prst="rect">
            <a:avLst/>
          </a:prstGeom>
        </p:spPr>
      </p:pic>
      <p:sp>
        <p:nvSpPr>
          <p:cNvPr id="26" name="TextBox 25">
            <a:extLst>
              <a:ext uri="{FF2B5EF4-FFF2-40B4-BE49-F238E27FC236}">
                <a16:creationId xmlns:a16="http://schemas.microsoft.com/office/drawing/2014/main" id="{1268F004-CB98-D7E3-7B26-1207039B2BC8}"/>
              </a:ext>
            </a:extLst>
          </p:cNvPr>
          <p:cNvSpPr txBox="1"/>
          <p:nvPr/>
        </p:nvSpPr>
        <p:spPr>
          <a:xfrm>
            <a:off x="8229600" y="7581900"/>
            <a:ext cx="6553200" cy="1938992"/>
          </a:xfrm>
          <a:prstGeom prst="rect">
            <a:avLst/>
          </a:prstGeom>
          <a:noFill/>
        </p:spPr>
        <p:txBody>
          <a:bodyPr wrap="square" rtlCol="0">
            <a:spAutoFit/>
          </a:bodyPr>
          <a:lstStyle/>
          <a:p>
            <a:pPr marL="285750" indent="-285750">
              <a:buFont typeface="Arial" panose="020B0604020202020204" pitchFamily="34" charset="0"/>
              <a:buChar char="•"/>
            </a:pPr>
            <a:r>
              <a:rPr lang="en-US" sz="2000" b="1" dirty="0"/>
              <a:t>film → inventory:</a:t>
            </a:r>
            <a:r>
              <a:rPr lang="en-US" sz="2000" dirty="0"/>
              <a:t> Ensures all films are included, even if they are not currently in inventory.</a:t>
            </a:r>
          </a:p>
          <a:p>
            <a:pPr marL="285750" indent="-285750">
              <a:buFont typeface="Arial" panose="020B0604020202020204" pitchFamily="34" charset="0"/>
              <a:buChar char="•"/>
            </a:pPr>
            <a:r>
              <a:rPr lang="en-US" sz="2000" b="1" dirty="0"/>
              <a:t>inventory → </a:t>
            </a:r>
            <a:r>
              <a:rPr lang="en-US" sz="2000" b="1" dirty="0" err="1"/>
              <a:t>film_category</a:t>
            </a:r>
            <a:r>
              <a:rPr lang="en-US" sz="2000" b="1" dirty="0"/>
              <a:t>: </a:t>
            </a:r>
            <a:r>
              <a:rPr lang="en-US" sz="2000" dirty="0"/>
              <a:t>Links inventory items to their categories, keeping all inventory data.</a:t>
            </a:r>
          </a:p>
          <a:p>
            <a:pPr marL="285750" indent="-285750">
              <a:buFont typeface="Arial" panose="020B0604020202020204" pitchFamily="34" charset="0"/>
              <a:buChar char="•"/>
            </a:pPr>
            <a:r>
              <a:rPr lang="en-US" sz="2000" b="1" dirty="0" err="1"/>
              <a:t>film_category</a:t>
            </a:r>
            <a:r>
              <a:rPr lang="en-US" sz="2000" b="1" dirty="0"/>
              <a:t> → category: </a:t>
            </a:r>
            <a:r>
              <a:rPr lang="en-US" sz="2000" dirty="0"/>
              <a:t>Retrieves category names, even if some films are not assigned to a category.</a:t>
            </a:r>
            <a:endParaRPr lang="en-IN" sz="2000" dirty="0"/>
          </a:p>
        </p:txBody>
      </p:sp>
      <p:sp>
        <p:nvSpPr>
          <p:cNvPr id="27" name="TextBox 26">
            <a:extLst>
              <a:ext uri="{FF2B5EF4-FFF2-40B4-BE49-F238E27FC236}">
                <a16:creationId xmlns:a16="http://schemas.microsoft.com/office/drawing/2014/main" id="{C68AF1D7-5D4C-00E6-CD72-B56CB3E09AED}"/>
              </a:ext>
            </a:extLst>
          </p:cNvPr>
          <p:cNvSpPr txBox="1"/>
          <p:nvPr/>
        </p:nvSpPr>
        <p:spPr>
          <a:xfrm>
            <a:off x="2362200" y="5067300"/>
            <a:ext cx="4191000" cy="1200329"/>
          </a:xfrm>
          <a:prstGeom prst="rect">
            <a:avLst/>
          </a:prstGeom>
          <a:noFill/>
        </p:spPr>
        <p:txBody>
          <a:bodyPr wrap="square" rtlCol="0">
            <a:spAutoFit/>
          </a:bodyPr>
          <a:lstStyle/>
          <a:p>
            <a:r>
              <a:rPr lang="en-US" dirty="0"/>
              <a:t>This ensures that no films are excluded from the results, which </a:t>
            </a:r>
            <a:r>
              <a:rPr lang="en-US" b="1" dirty="0"/>
              <a:t>is crucial when performing detailed data analysis or generating reports</a:t>
            </a:r>
            <a:endParaRPr lang="en-IN"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200" y="-419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r="-48" b="-38974"/>
            </a:stretch>
          </a:blipFill>
        </p:spPr>
      </p:sp>
      <p:sp>
        <p:nvSpPr>
          <p:cNvPr id="11" name="Freeform 11"/>
          <p:cNvSpPr/>
          <p:nvPr/>
        </p:nvSpPr>
        <p:spPr>
          <a:xfrm rot="-9019887" flipH="1">
            <a:off x="-1466314" y="5279759"/>
            <a:ext cx="6083393" cy="4615292"/>
          </a:xfrm>
          <a:custGeom>
            <a:avLst/>
            <a:gdLst/>
            <a:ahLst/>
            <a:cxnLst/>
            <a:rect l="l" t="t" r="r" b="b"/>
            <a:pathLst>
              <a:path w="12155110" h="5768152">
                <a:moveTo>
                  <a:pt x="12155110" y="0"/>
                </a:moveTo>
                <a:lnTo>
                  <a:pt x="0" y="0"/>
                </a:lnTo>
                <a:lnTo>
                  <a:pt x="0" y="5768152"/>
                </a:lnTo>
                <a:lnTo>
                  <a:pt x="12155110" y="5768152"/>
                </a:lnTo>
                <a:lnTo>
                  <a:pt x="12155110" y="0"/>
                </a:lnTo>
                <a:close/>
              </a:path>
            </a:pathLst>
          </a:custGeom>
          <a:blipFill>
            <a:blip r:embed="rId3">
              <a:extLst>
                <a:ext uri="{96DAC541-7B7A-43D3-8B79-37D633B846F1}">
                  <asvg:svgBlip xmlns:asvg="http://schemas.microsoft.com/office/drawing/2016/SVG/main" r:embed="rId4"/>
                </a:ext>
              </a:extLst>
            </a:blip>
            <a:stretch>
              <a:fillRect l="-25164" t="-15276" r="-7630" b="-9704"/>
            </a:stretch>
          </a:blipFill>
        </p:spPr>
      </p:sp>
      <p:sp>
        <p:nvSpPr>
          <p:cNvPr id="17" name="TextBox 17"/>
          <p:cNvSpPr txBox="1"/>
          <p:nvPr/>
        </p:nvSpPr>
        <p:spPr>
          <a:xfrm>
            <a:off x="762000" y="190500"/>
            <a:ext cx="14554200" cy="1024832"/>
          </a:xfrm>
          <a:prstGeom prst="rect">
            <a:avLst/>
          </a:prstGeom>
        </p:spPr>
        <p:txBody>
          <a:bodyPr wrap="square" lIns="0" tIns="0" rIns="0" bIns="0" rtlCol="0" anchor="t">
            <a:spAutoFit/>
          </a:bodyPr>
          <a:lstStyle/>
          <a:p>
            <a:pPr marL="0" lvl="0" indent="0" algn="l">
              <a:lnSpc>
                <a:spcPts val="4199"/>
              </a:lnSpc>
              <a:spcBef>
                <a:spcPct val="0"/>
              </a:spcBef>
            </a:pPr>
            <a:r>
              <a:rPr lang="en-US" sz="2400" b="1" dirty="0">
                <a:solidFill>
                  <a:srgbClr val="174076"/>
                </a:solidFill>
                <a:latin typeface="Bahnschrift Light Condensed" panose="020B0502040204020203" pitchFamily="34" charset="0"/>
                <a:ea typeface="Kollektif"/>
                <a:cs typeface="Kollektif"/>
                <a:sym typeface="Kollektif"/>
              </a:rPr>
              <a:t>3. Pull together a list of each inventory item you have stocked, including the store ID number , the inventory ID, the name of the film the film's rating , it's rental rate </a:t>
            </a:r>
            <a:r>
              <a:rPr lang="en-US" sz="2400" b="1" dirty="0">
                <a:solidFill>
                  <a:srgbClr val="174076"/>
                </a:solidFill>
                <a:latin typeface="Bahnschrift Light SemiCondensed" panose="020B0502040204020203" pitchFamily="34" charset="0"/>
                <a:ea typeface="Kollektif"/>
                <a:cs typeface="Kollektif"/>
                <a:sym typeface="Kollektif"/>
              </a:rPr>
              <a:t>and</a:t>
            </a:r>
            <a:r>
              <a:rPr lang="en-US" sz="2400" b="1" dirty="0">
                <a:solidFill>
                  <a:srgbClr val="174076"/>
                </a:solidFill>
                <a:latin typeface="Bahnschrift Light Condensed" panose="020B0502040204020203" pitchFamily="34" charset="0"/>
                <a:ea typeface="Kollektif"/>
                <a:cs typeface="Kollektif"/>
                <a:sym typeface="Kollektif"/>
              </a:rPr>
              <a:t> replacement cost</a:t>
            </a:r>
          </a:p>
        </p:txBody>
      </p:sp>
      <p:sp>
        <p:nvSpPr>
          <p:cNvPr id="20" name="Freeform 20">
            <a:extLst>
              <a:ext uri="{FF2B5EF4-FFF2-40B4-BE49-F238E27FC236}">
                <a16:creationId xmlns:a16="http://schemas.microsoft.com/office/drawing/2014/main" id="{B6952886-EFA7-AECD-0C8A-40D4719FE20F}"/>
              </a:ext>
            </a:extLst>
          </p:cNvPr>
          <p:cNvSpPr/>
          <p:nvPr/>
        </p:nvSpPr>
        <p:spPr>
          <a:xfrm rot="20615330">
            <a:off x="-170417" y="5089767"/>
            <a:ext cx="3846036" cy="3124131"/>
          </a:xfrm>
          <a:custGeom>
            <a:avLst/>
            <a:gdLst/>
            <a:ahLst/>
            <a:cxnLst/>
            <a:rect l="l" t="t" r="r" b="b"/>
            <a:pathLst>
              <a:path w="3568393" h="3122949">
                <a:moveTo>
                  <a:pt x="0" y="0"/>
                </a:moveTo>
                <a:lnTo>
                  <a:pt x="3568393" y="0"/>
                </a:lnTo>
                <a:lnTo>
                  <a:pt x="3568393" y="3122949"/>
                </a:lnTo>
                <a:lnTo>
                  <a:pt x="0" y="31229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dirty="0"/>
          </a:p>
        </p:txBody>
      </p:sp>
      <p:sp>
        <p:nvSpPr>
          <p:cNvPr id="21" name="Freeform 8">
            <a:extLst>
              <a:ext uri="{FF2B5EF4-FFF2-40B4-BE49-F238E27FC236}">
                <a16:creationId xmlns:a16="http://schemas.microsoft.com/office/drawing/2014/main" id="{A88D7676-908F-5E72-D9FA-8064D05E4334}"/>
              </a:ext>
            </a:extLst>
          </p:cNvPr>
          <p:cNvSpPr/>
          <p:nvPr/>
        </p:nvSpPr>
        <p:spPr>
          <a:xfrm rot="5888323" flipH="1">
            <a:off x="15750442" y="-915497"/>
            <a:ext cx="2617303" cy="3027394"/>
          </a:xfrm>
          <a:custGeom>
            <a:avLst/>
            <a:gdLst/>
            <a:ahLst/>
            <a:cxnLst/>
            <a:rect l="l" t="t" r="r" b="b"/>
            <a:pathLst>
              <a:path w="3228882" h="3207124">
                <a:moveTo>
                  <a:pt x="3228882" y="0"/>
                </a:moveTo>
                <a:lnTo>
                  <a:pt x="0" y="0"/>
                </a:lnTo>
                <a:lnTo>
                  <a:pt x="0" y="3207124"/>
                </a:lnTo>
                <a:lnTo>
                  <a:pt x="3228882" y="3207124"/>
                </a:lnTo>
                <a:lnTo>
                  <a:pt x="3228882"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24" name="Group 3">
            <a:extLst>
              <a:ext uri="{FF2B5EF4-FFF2-40B4-BE49-F238E27FC236}">
                <a16:creationId xmlns:a16="http://schemas.microsoft.com/office/drawing/2014/main" id="{CF3EB6BB-7FBB-90AD-F4A0-77171954CA90}"/>
              </a:ext>
            </a:extLst>
          </p:cNvPr>
          <p:cNvGrpSpPr/>
          <p:nvPr/>
        </p:nvGrpSpPr>
        <p:grpSpPr>
          <a:xfrm>
            <a:off x="3886200" y="1714500"/>
            <a:ext cx="7620000" cy="4873233"/>
            <a:chOff x="0" y="0"/>
            <a:chExt cx="3156390" cy="1664799"/>
          </a:xfrm>
        </p:grpSpPr>
        <p:sp>
          <p:nvSpPr>
            <p:cNvPr id="25" name="Freeform 4">
              <a:extLst>
                <a:ext uri="{FF2B5EF4-FFF2-40B4-BE49-F238E27FC236}">
                  <a16:creationId xmlns:a16="http://schemas.microsoft.com/office/drawing/2014/main" id="{F4200923-4BCA-767F-FBC5-141403F3A19A}"/>
                </a:ext>
              </a:extLst>
            </p:cNvPr>
            <p:cNvSpPr/>
            <p:nvPr/>
          </p:nvSpPr>
          <p:spPr>
            <a:xfrm>
              <a:off x="0" y="0"/>
              <a:ext cx="3156390" cy="1664799"/>
            </a:xfrm>
            <a:custGeom>
              <a:avLst/>
              <a:gdLst/>
              <a:ahLst/>
              <a:cxnLst/>
              <a:rect l="l" t="t" r="r" b="b"/>
              <a:pathLst>
                <a:path w="3156390" h="1664799">
                  <a:moveTo>
                    <a:pt x="0" y="0"/>
                  </a:moveTo>
                  <a:lnTo>
                    <a:pt x="3156390" y="0"/>
                  </a:lnTo>
                  <a:lnTo>
                    <a:pt x="3156390" y="1664799"/>
                  </a:lnTo>
                  <a:lnTo>
                    <a:pt x="0" y="1664799"/>
                  </a:lnTo>
                  <a:close/>
                </a:path>
              </a:pathLst>
            </a:custGeom>
            <a:solidFill>
              <a:srgbClr val="C5E5DE"/>
            </a:solidFill>
            <a:ln>
              <a:solidFill>
                <a:schemeClr val="tx1">
                  <a:lumMod val="95000"/>
                  <a:lumOff val="5000"/>
                </a:schemeClr>
              </a:solidFill>
            </a:ln>
          </p:spPr>
        </p:sp>
        <p:sp>
          <p:nvSpPr>
            <p:cNvPr id="26" name="TextBox 5">
              <a:extLst>
                <a:ext uri="{FF2B5EF4-FFF2-40B4-BE49-F238E27FC236}">
                  <a16:creationId xmlns:a16="http://schemas.microsoft.com/office/drawing/2014/main" id="{67E17D36-EB9A-AFAA-14E5-92AD559638B0}"/>
                </a:ext>
              </a:extLst>
            </p:cNvPr>
            <p:cNvSpPr txBox="1"/>
            <p:nvPr/>
          </p:nvSpPr>
          <p:spPr>
            <a:xfrm>
              <a:off x="0" y="-66675"/>
              <a:ext cx="3156390" cy="1731474"/>
            </a:xfrm>
            <a:prstGeom prst="rect">
              <a:avLst/>
            </a:prstGeom>
          </p:spPr>
          <p:txBody>
            <a:bodyPr lIns="50800" tIns="50800" rIns="50800" bIns="50800" rtlCol="0" anchor="ctr"/>
            <a:lstStyle/>
            <a:p>
              <a:pPr algn="ctr">
                <a:lnSpc>
                  <a:spcPts val="3150"/>
                </a:lnSpc>
              </a:pPr>
              <a:endParaRPr/>
            </a:p>
          </p:txBody>
        </p:sp>
      </p:grpSp>
      <p:pic>
        <p:nvPicPr>
          <p:cNvPr id="28" name="Picture 27">
            <a:extLst>
              <a:ext uri="{FF2B5EF4-FFF2-40B4-BE49-F238E27FC236}">
                <a16:creationId xmlns:a16="http://schemas.microsoft.com/office/drawing/2014/main" id="{666FAF2F-6C25-C3FA-2A12-FD2ACF8765A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192000" y="3848100"/>
            <a:ext cx="5357894" cy="1884451"/>
          </a:xfrm>
          <a:prstGeom prst="rect">
            <a:avLst/>
          </a:prstGeom>
          <a:ln>
            <a:solidFill>
              <a:schemeClr val="tx1">
                <a:lumMod val="95000"/>
                <a:lumOff val="5000"/>
              </a:schemeClr>
            </a:solidFill>
          </a:ln>
        </p:spPr>
      </p:pic>
      <p:pic>
        <p:nvPicPr>
          <p:cNvPr id="30" name="Picture 29">
            <a:extLst>
              <a:ext uri="{FF2B5EF4-FFF2-40B4-BE49-F238E27FC236}">
                <a16:creationId xmlns:a16="http://schemas.microsoft.com/office/drawing/2014/main" id="{F799B294-E22C-836A-5533-EB0E2FF61B0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020800" y="2552700"/>
            <a:ext cx="1776335" cy="727224"/>
          </a:xfrm>
          <a:prstGeom prst="rect">
            <a:avLst/>
          </a:prstGeom>
          <a:ln>
            <a:solidFill>
              <a:schemeClr val="tx1">
                <a:lumMod val="95000"/>
                <a:lumOff val="5000"/>
              </a:schemeClr>
            </a:solidFill>
          </a:ln>
        </p:spPr>
      </p:pic>
      <p:sp>
        <p:nvSpPr>
          <p:cNvPr id="33" name="Arrow: Curved Right 32">
            <a:extLst>
              <a:ext uri="{FF2B5EF4-FFF2-40B4-BE49-F238E27FC236}">
                <a16:creationId xmlns:a16="http://schemas.microsoft.com/office/drawing/2014/main" id="{1DCCDFFD-0AF2-EDE6-F04C-962D566089A1}"/>
              </a:ext>
            </a:extLst>
          </p:cNvPr>
          <p:cNvSpPr/>
          <p:nvPr/>
        </p:nvSpPr>
        <p:spPr>
          <a:xfrm rot="20557082">
            <a:off x="6073364" y="6180978"/>
            <a:ext cx="1219200" cy="2585532"/>
          </a:xfrm>
          <a:prstGeom prst="curved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pic>
        <p:nvPicPr>
          <p:cNvPr id="23" name="Picture 22">
            <a:extLst>
              <a:ext uri="{FF2B5EF4-FFF2-40B4-BE49-F238E27FC236}">
                <a16:creationId xmlns:a16="http://schemas.microsoft.com/office/drawing/2014/main" id="{4D44C1DA-8CB4-7A13-65AD-7BEAB8DCA2B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67200" y="1943100"/>
            <a:ext cx="6900862" cy="4510088"/>
          </a:xfrm>
          <a:prstGeom prst="rect">
            <a:avLst/>
          </a:prstGeom>
        </p:spPr>
      </p:pic>
      <p:sp>
        <p:nvSpPr>
          <p:cNvPr id="35" name="Rectangle 1">
            <a:extLst>
              <a:ext uri="{FF2B5EF4-FFF2-40B4-BE49-F238E27FC236}">
                <a16:creationId xmlns:a16="http://schemas.microsoft.com/office/drawing/2014/main" id="{AFFCDE8A-B996-068D-E48F-8194BE762BA9}"/>
              </a:ext>
            </a:extLst>
          </p:cNvPr>
          <p:cNvSpPr>
            <a:spLocks noChangeArrowheads="1"/>
          </p:cNvSpPr>
          <p:nvPr/>
        </p:nvSpPr>
        <p:spPr bwMode="auto">
          <a:xfrm>
            <a:off x="12496800" y="6515100"/>
            <a:ext cx="556260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Specifically, it fetches: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Store ID and Inventory ID</a:t>
            </a:r>
            <a:r>
              <a:rPr kumimoji="0" lang="en-US" altLang="en-US" b="0" i="0" u="none" strike="noStrike" cap="none" normalizeH="0" baseline="0" dirty="0">
                <a:ln>
                  <a:noFill/>
                </a:ln>
                <a:solidFill>
                  <a:schemeClr val="tx1"/>
                </a:solidFill>
                <a:effectLst/>
                <a:latin typeface="Arial" panose="020B0604020202020204" pitchFamily="34" charset="0"/>
              </a:rPr>
              <a:t> for identification,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Film title</a:t>
            </a:r>
            <a:r>
              <a:rPr kumimoji="0" lang="en-US" altLang="en-US" b="0" i="0" u="none" strike="noStrike" cap="none" normalizeH="0" baseline="0" dirty="0">
                <a:ln>
                  <a:noFill/>
                </a:ln>
                <a:solidFill>
                  <a:schemeClr val="tx1"/>
                </a:solidFill>
                <a:effectLst/>
                <a:latin typeface="Arial" panose="020B0604020202020204" pitchFamily="34" charset="0"/>
              </a:rPr>
              <a:t> and </a:t>
            </a:r>
            <a:r>
              <a:rPr kumimoji="0" lang="en-US" altLang="en-US" b="1" i="0" u="none" strike="noStrike" cap="none" normalizeH="0" baseline="0" dirty="0">
                <a:ln>
                  <a:noFill/>
                </a:ln>
                <a:solidFill>
                  <a:schemeClr val="tx1"/>
                </a:solidFill>
                <a:effectLst/>
                <a:latin typeface="Arial" panose="020B0604020202020204" pitchFamily="34" charset="0"/>
              </a:rPr>
              <a:t>rating</a:t>
            </a:r>
            <a:r>
              <a:rPr kumimoji="0" lang="en-US" altLang="en-US" b="0" i="0" u="none" strike="noStrike" cap="none" normalizeH="0" baseline="0" dirty="0">
                <a:ln>
                  <a:noFill/>
                </a:ln>
                <a:solidFill>
                  <a:schemeClr val="tx1"/>
                </a:solidFill>
                <a:effectLst/>
                <a:latin typeface="Arial" panose="020B0604020202020204" pitchFamily="34" charset="0"/>
              </a:rPr>
              <a:t> for customer reference,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Rental rate</a:t>
            </a:r>
            <a:r>
              <a:rPr kumimoji="0" lang="en-US" altLang="en-US" b="0" i="0" u="none" strike="noStrike" cap="none" normalizeH="0" baseline="0" dirty="0">
                <a:ln>
                  <a:noFill/>
                </a:ln>
                <a:solidFill>
                  <a:schemeClr val="tx1"/>
                </a:solidFill>
                <a:effectLst/>
                <a:latin typeface="Arial" panose="020B0604020202020204" pitchFamily="34" charset="0"/>
              </a:rPr>
              <a:t> and </a:t>
            </a:r>
            <a:r>
              <a:rPr kumimoji="0" lang="en-US" altLang="en-US" b="1" i="0" u="none" strike="noStrike" cap="none" normalizeH="0" baseline="0" dirty="0">
                <a:ln>
                  <a:noFill/>
                </a:ln>
                <a:solidFill>
                  <a:schemeClr val="tx1"/>
                </a:solidFill>
                <a:effectLst/>
                <a:latin typeface="Arial" panose="020B0604020202020204" pitchFamily="34" charset="0"/>
              </a:rPr>
              <a:t>replacement cost</a:t>
            </a:r>
            <a:r>
              <a:rPr kumimoji="0" lang="en-US" altLang="en-US" b="0" i="0" u="none" strike="noStrike" cap="none" normalizeH="0" baseline="0" dirty="0">
                <a:ln>
                  <a:noFill/>
                </a:ln>
                <a:solidFill>
                  <a:schemeClr val="tx1"/>
                </a:solidFill>
                <a:effectLst/>
                <a:latin typeface="Arial" panose="020B0604020202020204" pitchFamily="34" charset="0"/>
              </a:rPr>
              <a:t> for business insights.</a:t>
            </a:r>
          </a:p>
        </p:txBody>
      </p:sp>
      <p:sp>
        <p:nvSpPr>
          <p:cNvPr id="38" name="TextBox 37">
            <a:extLst>
              <a:ext uri="{FF2B5EF4-FFF2-40B4-BE49-F238E27FC236}">
                <a16:creationId xmlns:a16="http://schemas.microsoft.com/office/drawing/2014/main" id="{6420F6CD-402E-D264-DE57-F41BE656A288}"/>
              </a:ext>
            </a:extLst>
          </p:cNvPr>
          <p:cNvSpPr txBox="1"/>
          <p:nvPr/>
        </p:nvSpPr>
        <p:spPr>
          <a:xfrm>
            <a:off x="11811000" y="12306300"/>
            <a:ext cx="6934200" cy="685800"/>
          </a:xfrm>
          <a:prstGeom prst="rect">
            <a:avLst/>
          </a:prstGeom>
          <a:noFill/>
        </p:spPr>
        <p:txBody>
          <a:bodyPr wrap="square" rtlCol="0">
            <a:spAutoFit/>
          </a:bodyPr>
          <a:lstStyle/>
          <a:p>
            <a:endParaRPr lang="en-IN" dirty="0"/>
          </a:p>
        </p:txBody>
      </p:sp>
      <p:sp>
        <p:nvSpPr>
          <p:cNvPr id="39" name="Rectangle 2">
            <a:extLst>
              <a:ext uri="{FF2B5EF4-FFF2-40B4-BE49-F238E27FC236}">
                <a16:creationId xmlns:a16="http://schemas.microsoft.com/office/drawing/2014/main" id="{249A23D1-D1C3-4298-9EF3-9438B8935523}"/>
              </a:ext>
            </a:extLst>
          </p:cNvPr>
          <p:cNvSpPr>
            <a:spLocks noChangeArrowheads="1"/>
          </p:cNvSpPr>
          <p:nvPr/>
        </p:nvSpPr>
        <p:spPr bwMode="auto">
          <a:xfrm>
            <a:off x="7848600" y="8191500"/>
            <a:ext cx="93726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1"/>
                </a:solidFill>
                <a:effectLst/>
                <a:latin typeface="Arial" panose="020B0604020202020204" pitchFamily="34" charset="0"/>
              </a:rPr>
              <a:t>The </a:t>
            </a:r>
            <a:r>
              <a:rPr kumimoji="0" lang="en-US" altLang="en-US" sz="2000" b="1" i="0" u="none" strike="noStrike" cap="none" normalizeH="0" baseline="0" dirty="0">
                <a:ln>
                  <a:noFill/>
                </a:ln>
                <a:solidFill>
                  <a:schemeClr val="tx1"/>
                </a:solidFill>
                <a:effectLst/>
                <a:latin typeface="Arial Unicode MS"/>
              </a:rPr>
              <a:t>INNER JOIN</a:t>
            </a:r>
            <a:r>
              <a:rPr kumimoji="0" lang="en-US" altLang="en-US" sz="3200" b="1" i="0" u="none" strike="noStrike" cap="none" normalizeH="0" baseline="0" dirty="0">
                <a:ln>
                  <a:noFill/>
                </a:ln>
                <a:solidFill>
                  <a:schemeClr val="tx1"/>
                </a:solidFill>
                <a:effectLst/>
              </a:rPr>
              <a:t> </a:t>
            </a:r>
            <a:r>
              <a:rPr kumimoji="0" lang="en-US" altLang="en-US" sz="2000" b="0" i="0" u="none" strike="noStrike" cap="none" normalizeH="0" baseline="0" dirty="0">
                <a:ln>
                  <a:noFill/>
                </a:ln>
                <a:solidFill>
                  <a:schemeClr val="tx1"/>
                </a:solidFill>
                <a:effectLst/>
              </a:rPr>
              <a:t>ensures that only inventory items with matching film records are included. The result is a comprehensive dataset of </a:t>
            </a:r>
            <a:r>
              <a:rPr kumimoji="0" lang="en-US" altLang="en-US" sz="2000" b="1" i="0" u="none" strike="noStrike" cap="none" normalizeH="0" baseline="0" dirty="0">
                <a:ln>
                  <a:noFill/>
                </a:ln>
                <a:solidFill>
                  <a:schemeClr val="tx1"/>
                </a:solidFill>
                <a:effectLst/>
              </a:rPr>
              <a:t>4,581 inventory records</a:t>
            </a:r>
            <a:r>
              <a:rPr kumimoji="0" lang="en-US" altLang="en-US" sz="2000" b="0" i="0" u="none" strike="noStrike" cap="none" normalizeH="0" baseline="0" dirty="0">
                <a:ln>
                  <a:noFill/>
                </a:ln>
                <a:solidFill>
                  <a:schemeClr val="tx1"/>
                </a:solidFill>
                <a:effectLst/>
              </a:rPr>
              <a:t>, as shown in the table, highlighting stocked films along with their financial details.</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2">
            <a:extLst>
              <a:ext uri="{FF2B5EF4-FFF2-40B4-BE49-F238E27FC236}">
                <a16:creationId xmlns:a16="http://schemas.microsoft.com/office/drawing/2014/main" id="{1B608EA0-63F9-63F8-67CF-146CF2186F0A}"/>
              </a:ext>
            </a:extLst>
          </p:cNvPr>
          <p:cNvSpPr/>
          <p:nvPr/>
        </p:nvSpPr>
        <p:spPr>
          <a:xfrm>
            <a:off x="-19050" y="23812"/>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r="-48" b="-38974"/>
            </a:stretch>
          </a:blipFill>
        </p:spPr>
      </p:sp>
      <p:sp>
        <p:nvSpPr>
          <p:cNvPr id="3" name="TextBox 3"/>
          <p:cNvSpPr txBox="1"/>
          <p:nvPr/>
        </p:nvSpPr>
        <p:spPr>
          <a:xfrm>
            <a:off x="1752600" y="342900"/>
            <a:ext cx="16116300" cy="1045607"/>
          </a:xfrm>
          <a:prstGeom prst="rect">
            <a:avLst/>
          </a:prstGeom>
        </p:spPr>
        <p:txBody>
          <a:bodyPr wrap="square" lIns="0" tIns="0" rIns="0" bIns="0" rtlCol="0" anchor="t">
            <a:spAutoFit/>
          </a:bodyPr>
          <a:lstStyle/>
          <a:p>
            <a:pPr marL="0" lvl="0" indent="0" algn="l">
              <a:lnSpc>
                <a:spcPct val="150000"/>
              </a:lnSpc>
              <a:spcBef>
                <a:spcPct val="0"/>
              </a:spcBef>
            </a:pPr>
            <a:r>
              <a:rPr lang="en-US" sz="2400" b="1" dirty="0">
                <a:solidFill>
                  <a:srgbClr val="174076"/>
                </a:solidFill>
                <a:latin typeface="Bahnschrift Light SemiCondensed" panose="020B0502040204020203" pitchFamily="34" charset="0"/>
                <a:ea typeface="Yeseva One"/>
                <a:cs typeface="Yeseva One"/>
                <a:sym typeface="Yeseva One"/>
              </a:rPr>
              <a:t>4. Please provide a summary level preview of your inventory we would like to know how many inventory item you have with each rating at each Store</a:t>
            </a:r>
          </a:p>
        </p:txBody>
      </p:sp>
      <p:grpSp>
        <p:nvGrpSpPr>
          <p:cNvPr id="18" name="Group 3">
            <a:extLst>
              <a:ext uri="{FF2B5EF4-FFF2-40B4-BE49-F238E27FC236}">
                <a16:creationId xmlns:a16="http://schemas.microsoft.com/office/drawing/2014/main" id="{CF099575-D2BE-661C-C490-C3524F7ACB29}"/>
              </a:ext>
            </a:extLst>
          </p:cNvPr>
          <p:cNvGrpSpPr/>
          <p:nvPr/>
        </p:nvGrpSpPr>
        <p:grpSpPr>
          <a:xfrm>
            <a:off x="1981200" y="2705100"/>
            <a:ext cx="5867400" cy="5791200"/>
            <a:chOff x="0" y="0"/>
            <a:chExt cx="3156390" cy="1664799"/>
          </a:xfrm>
        </p:grpSpPr>
        <p:sp>
          <p:nvSpPr>
            <p:cNvPr id="19" name="Freeform 4">
              <a:extLst>
                <a:ext uri="{FF2B5EF4-FFF2-40B4-BE49-F238E27FC236}">
                  <a16:creationId xmlns:a16="http://schemas.microsoft.com/office/drawing/2014/main" id="{DC37AE39-4A66-45DB-8299-51F68C1F75AD}"/>
                </a:ext>
              </a:extLst>
            </p:cNvPr>
            <p:cNvSpPr/>
            <p:nvPr/>
          </p:nvSpPr>
          <p:spPr>
            <a:xfrm>
              <a:off x="0" y="0"/>
              <a:ext cx="3156390" cy="1664799"/>
            </a:xfrm>
            <a:custGeom>
              <a:avLst/>
              <a:gdLst/>
              <a:ahLst/>
              <a:cxnLst/>
              <a:rect l="l" t="t" r="r" b="b"/>
              <a:pathLst>
                <a:path w="3156390" h="1664799">
                  <a:moveTo>
                    <a:pt x="0" y="0"/>
                  </a:moveTo>
                  <a:lnTo>
                    <a:pt x="3156390" y="0"/>
                  </a:lnTo>
                  <a:lnTo>
                    <a:pt x="3156390" y="1664799"/>
                  </a:lnTo>
                  <a:lnTo>
                    <a:pt x="0" y="1664799"/>
                  </a:lnTo>
                  <a:close/>
                </a:path>
              </a:pathLst>
            </a:custGeom>
            <a:solidFill>
              <a:srgbClr val="C5E5DE"/>
            </a:solidFill>
          </p:spPr>
        </p:sp>
        <p:sp>
          <p:nvSpPr>
            <p:cNvPr id="20" name="TextBox 5">
              <a:extLst>
                <a:ext uri="{FF2B5EF4-FFF2-40B4-BE49-F238E27FC236}">
                  <a16:creationId xmlns:a16="http://schemas.microsoft.com/office/drawing/2014/main" id="{C3D74805-3D9F-A39D-4881-F257DC17FF8C}"/>
                </a:ext>
              </a:extLst>
            </p:cNvPr>
            <p:cNvSpPr txBox="1"/>
            <p:nvPr/>
          </p:nvSpPr>
          <p:spPr>
            <a:xfrm>
              <a:off x="0" y="-66675"/>
              <a:ext cx="3156390" cy="1731474"/>
            </a:xfrm>
            <a:prstGeom prst="rect">
              <a:avLst/>
            </a:prstGeom>
          </p:spPr>
          <p:txBody>
            <a:bodyPr lIns="50800" tIns="50800" rIns="50800" bIns="50800" rtlCol="0" anchor="ctr"/>
            <a:lstStyle/>
            <a:p>
              <a:pPr algn="ctr">
                <a:lnSpc>
                  <a:spcPts val="3150"/>
                </a:lnSpc>
              </a:pPr>
              <a:endParaRPr/>
            </a:p>
          </p:txBody>
        </p:sp>
      </p:grpSp>
      <p:sp>
        <p:nvSpPr>
          <p:cNvPr id="21" name="Arrow: Curved Down 20">
            <a:extLst>
              <a:ext uri="{FF2B5EF4-FFF2-40B4-BE49-F238E27FC236}">
                <a16:creationId xmlns:a16="http://schemas.microsoft.com/office/drawing/2014/main" id="{EE45E75E-90D1-2C97-CB4E-AB5F15C643DB}"/>
              </a:ext>
            </a:extLst>
          </p:cNvPr>
          <p:cNvSpPr/>
          <p:nvPr/>
        </p:nvSpPr>
        <p:spPr>
          <a:xfrm rot="19226589">
            <a:off x="6214568" y="2252740"/>
            <a:ext cx="3568220" cy="1894785"/>
          </a:xfrm>
          <a:prstGeom prst="curvedDownArrow">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17" name="Picture 16">
            <a:extLst>
              <a:ext uri="{FF2B5EF4-FFF2-40B4-BE49-F238E27FC236}">
                <a16:creationId xmlns:a16="http://schemas.microsoft.com/office/drawing/2014/main" id="{A8FF5BF6-B9D0-CBF7-9ABA-1B4A0DB5B3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2781300"/>
            <a:ext cx="5486400" cy="5619404"/>
          </a:xfrm>
          <a:prstGeom prst="rect">
            <a:avLst/>
          </a:prstGeom>
        </p:spPr>
      </p:pic>
      <p:pic>
        <p:nvPicPr>
          <p:cNvPr id="23" name="Picture 22">
            <a:extLst>
              <a:ext uri="{FF2B5EF4-FFF2-40B4-BE49-F238E27FC236}">
                <a16:creationId xmlns:a16="http://schemas.microsoft.com/office/drawing/2014/main" id="{6E7FFE3F-0B04-90A6-50DE-FFE7751172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1400" y="6134100"/>
            <a:ext cx="3630435" cy="3745920"/>
          </a:xfrm>
          <a:prstGeom prst="rect">
            <a:avLst/>
          </a:prstGeom>
          <a:ln>
            <a:solidFill>
              <a:schemeClr val="tx1"/>
            </a:solidFill>
          </a:ln>
        </p:spPr>
      </p:pic>
      <p:sp>
        <p:nvSpPr>
          <p:cNvPr id="24" name="Freeform 7">
            <a:extLst>
              <a:ext uri="{FF2B5EF4-FFF2-40B4-BE49-F238E27FC236}">
                <a16:creationId xmlns:a16="http://schemas.microsoft.com/office/drawing/2014/main" id="{88FB16D0-C4CA-E115-F4C6-0B06D4D32653}"/>
              </a:ext>
            </a:extLst>
          </p:cNvPr>
          <p:cNvSpPr/>
          <p:nvPr/>
        </p:nvSpPr>
        <p:spPr>
          <a:xfrm rot="-5400000" flipH="1">
            <a:off x="14556625" y="7846175"/>
            <a:ext cx="10287000" cy="4881649"/>
          </a:xfrm>
          <a:custGeom>
            <a:avLst/>
            <a:gdLst/>
            <a:ahLst/>
            <a:cxnLst/>
            <a:rect l="l" t="t" r="r" b="b"/>
            <a:pathLst>
              <a:path w="10287000" h="4881649">
                <a:moveTo>
                  <a:pt x="10287000" y="0"/>
                </a:moveTo>
                <a:lnTo>
                  <a:pt x="0" y="0"/>
                </a:lnTo>
                <a:lnTo>
                  <a:pt x="0" y="4881650"/>
                </a:lnTo>
                <a:lnTo>
                  <a:pt x="10287000" y="4881650"/>
                </a:lnTo>
                <a:lnTo>
                  <a:pt x="1028700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2052242">
            <a:off x="14975837" y="5805095"/>
            <a:ext cx="5090776" cy="3608645"/>
          </a:xfrm>
          <a:custGeom>
            <a:avLst/>
            <a:gdLst/>
            <a:ahLst/>
            <a:cxnLst/>
            <a:rect l="l" t="t" r="r" b="b"/>
            <a:pathLst>
              <a:path w="5842399" h="4387665">
                <a:moveTo>
                  <a:pt x="0" y="0"/>
                </a:moveTo>
                <a:lnTo>
                  <a:pt x="5842399" y="0"/>
                </a:lnTo>
                <a:lnTo>
                  <a:pt x="5842399" y="4387665"/>
                </a:lnTo>
                <a:lnTo>
                  <a:pt x="0" y="43876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5" name="Freeform 6">
            <a:extLst>
              <a:ext uri="{FF2B5EF4-FFF2-40B4-BE49-F238E27FC236}">
                <a16:creationId xmlns:a16="http://schemas.microsoft.com/office/drawing/2014/main" id="{6189265E-030D-2D0D-87AE-927DDC23B80C}"/>
              </a:ext>
            </a:extLst>
          </p:cNvPr>
          <p:cNvSpPr/>
          <p:nvPr/>
        </p:nvSpPr>
        <p:spPr>
          <a:xfrm rot="5400000" flipH="1">
            <a:off x="-6893675" y="-2898023"/>
            <a:ext cx="10287000" cy="4881649"/>
          </a:xfrm>
          <a:custGeom>
            <a:avLst/>
            <a:gdLst/>
            <a:ahLst/>
            <a:cxnLst/>
            <a:rect l="l" t="t" r="r" b="b"/>
            <a:pathLst>
              <a:path w="10287000" h="4881649">
                <a:moveTo>
                  <a:pt x="10287000" y="0"/>
                </a:moveTo>
                <a:lnTo>
                  <a:pt x="0" y="0"/>
                </a:lnTo>
                <a:lnTo>
                  <a:pt x="0" y="4881650"/>
                </a:lnTo>
                <a:lnTo>
                  <a:pt x="10287000" y="4881650"/>
                </a:lnTo>
                <a:lnTo>
                  <a:pt x="1028700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6" name="Freeform 8">
            <a:extLst>
              <a:ext uri="{FF2B5EF4-FFF2-40B4-BE49-F238E27FC236}">
                <a16:creationId xmlns:a16="http://schemas.microsoft.com/office/drawing/2014/main" id="{28AF6606-E03B-4A09-5F39-B26FD9A75AAF}"/>
              </a:ext>
            </a:extLst>
          </p:cNvPr>
          <p:cNvSpPr/>
          <p:nvPr/>
        </p:nvSpPr>
        <p:spPr>
          <a:xfrm>
            <a:off x="381000" y="723900"/>
            <a:ext cx="574387" cy="574387"/>
          </a:xfrm>
          <a:custGeom>
            <a:avLst/>
            <a:gdLst/>
            <a:ahLst/>
            <a:cxnLst/>
            <a:rect l="l" t="t" r="r" b="b"/>
            <a:pathLst>
              <a:path w="574387" h="574387">
                <a:moveTo>
                  <a:pt x="0" y="0"/>
                </a:moveTo>
                <a:lnTo>
                  <a:pt x="574387" y="0"/>
                </a:lnTo>
                <a:lnTo>
                  <a:pt x="574387" y="574387"/>
                </a:lnTo>
                <a:lnTo>
                  <a:pt x="0" y="57438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 name="TextBox 1">
            <a:extLst>
              <a:ext uri="{FF2B5EF4-FFF2-40B4-BE49-F238E27FC236}">
                <a16:creationId xmlns:a16="http://schemas.microsoft.com/office/drawing/2014/main" id="{C59EEFFF-302E-4214-2042-DDE9EDC3A9E2}"/>
              </a:ext>
            </a:extLst>
          </p:cNvPr>
          <p:cNvSpPr txBox="1"/>
          <p:nvPr/>
        </p:nvSpPr>
        <p:spPr>
          <a:xfrm>
            <a:off x="10058400" y="3619500"/>
            <a:ext cx="6400800" cy="175432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Specifically, it fetches: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Store ID </a:t>
            </a:r>
            <a:r>
              <a:rPr kumimoji="0" lang="en-US" altLang="en-US" b="0" i="0" u="none" strike="noStrike" cap="none" normalizeH="0" baseline="0" dirty="0">
                <a:ln>
                  <a:noFill/>
                </a:ln>
                <a:solidFill>
                  <a:schemeClr val="tx1"/>
                </a:solidFill>
                <a:effectLst/>
                <a:latin typeface="Arial" panose="020B0604020202020204" pitchFamily="34" charset="0"/>
              </a:rPr>
              <a:t>for identification,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Rating </a:t>
            </a:r>
            <a:r>
              <a:rPr kumimoji="0" lang="en-US" altLang="en-US" i="0" u="none" strike="noStrike" cap="none" normalizeH="0" baseline="0" dirty="0">
                <a:ln>
                  <a:noFill/>
                </a:ln>
                <a:solidFill>
                  <a:schemeClr val="tx1"/>
                </a:solidFill>
                <a:effectLst/>
                <a:latin typeface="Arial" panose="020B0604020202020204" pitchFamily="34" charset="0"/>
              </a:rPr>
              <a:t>from </a:t>
            </a:r>
            <a:r>
              <a:rPr kumimoji="0" lang="en-US" altLang="en-US" b="1" i="0" u="none" strike="noStrike" cap="none" normalizeH="0" baseline="0" dirty="0">
                <a:ln>
                  <a:noFill/>
                </a:ln>
                <a:solidFill>
                  <a:schemeClr val="tx1"/>
                </a:solidFill>
                <a:effectLst/>
                <a:latin typeface="Arial" panose="020B0604020202020204" pitchFamily="34" charset="0"/>
              </a:rPr>
              <a:t>film</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b="1" dirty="0">
                <a:latin typeface="Arial" panose="020B0604020202020204" pitchFamily="34" charset="0"/>
              </a:rPr>
              <a:t>By using join it returns the items and its rating matching </a:t>
            </a:r>
            <a:r>
              <a:rPr lang="en-US" altLang="en-US" b="1" dirty="0" err="1">
                <a:latin typeface="Arial" panose="020B0604020202020204" pitchFamily="34" charset="0"/>
              </a:rPr>
              <a:t>th</a:t>
            </a:r>
            <a:r>
              <a:rPr lang="en-US" altLang="en-US" b="1" dirty="0">
                <a:latin typeface="Arial" panose="020B0604020202020204" pitchFamily="34" charset="0"/>
              </a:rPr>
              <a:t> records from film table</a:t>
            </a:r>
            <a:endParaRPr kumimoji="0" lang="en-US" altLang="en-US" b="1"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BED18AE6-B73A-FB0E-CA2A-AE9CAFC01223}"/>
              </a:ext>
            </a:extLst>
          </p:cNvPr>
          <p:cNvSpPr txBox="1"/>
          <p:nvPr/>
        </p:nvSpPr>
        <p:spPr>
          <a:xfrm>
            <a:off x="5334000" y="8877300"/>
            <a:ext cx="5867400" cy="707886"/>
          </a:xfrm>
          <a:prstGeom prst="rect">
            <a:avLst/>
          </a:prstGeom>
          <a:noFill/>
        </p:spPr>
        <p:txBody>
          <a:bodyPr wrap="square" rtlCol="0">
            <a:spAutoFit/>
          </a:bodyPr>
          <a:lstStyle/>
          <a:p>
            <a:r>
              <a:rPr lang="en-IN" sz="2000" b="1" dirty="0"/>
              <a:t>As a result this query return the count of inventory from the inventory table and its ratings.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779</TotalTime>
  <Words>927</Words>
  <Application>Microsoft Office PowerPoint</Application>
  <PresentationFormat>Custom</PresentationFormat>
  <Paragraphs>68</Paragraphs>
  <Slides>14</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14</vt:i4>
      </vt:variant>
    </vt:vector>
  </HeadingPairs>
  <TitlesOfParts>
    <vt:vector size="28" baseType="lpstr">
      <vt:lpstr>Aptos</vt:lpstr>
      <vt:lpstr>Bahnschrift Light Condensed</vt:lpstr>
      <vt:lpstr>Arial</vt:lpstr>
      <vt:lpstr>Bahnschrift Light SemiCondensed</vt:lpstr>
      <vt:lpstr>Arial Unicode MS</vt:lpstr>
      <vt:lpstr>Bookman Old Style</vt:lpstr>
      <vt:lpstr>Bahnschrift</vt:lpstr>
      <vt:lpstr>Aptos Display</vt:lpstr>
      <vt:lpstr>Wingdings</vt:lpstr>
      <vt:lpstr>Kollektif</vt:lpstr>
      <vt:lpstr>Calibri</vt:lpstr>
      <vt:lpstr>Yeseva One</vt:lpstr>
      <vt:lpstr>Stencil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 Blue Green Illustrative English Media Documentary Film Conventions Presentation</dc:title>
  <dc:creator>drashti khandelwal</dc:creator>
  <cp:lastModifiedBy>Drashti Khandelwal</cp:lastModifiedBy>
  <cp:revision>8</cp:revision>
  <dcterms:created xsi:type="dcterms:W3CDTF">2006-08-16T00:00:00Z</dcterms:created>
  <dcterms:modified xsi:type="dcterms:W3CDTF">2024-11-28T07:06:22Z</dcterms:modified>
  <dc:identifier>DAGXUMfPZPo</dc:identifier>
</cp:coreProperties>
</file>